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384" r:id="rId3"/>
    <p:sldId id="282" r:id="rId4"/>
    <p:sldId id="272" r:id="rId5"/>
    <p:sldId id="377" r:id="rId6"/>
    <p:sldId id="268" r:id="rId7"/>
    <p:sldId id="385" r:id="rId8"/>
    <p:sldId id="386" r:id="rId9"/>
    <p:sldId id="399" r:id="rId10"/>
    <p:sldId id="352" r:id="rId11"/>
    <p:sldId id="401" r:id="rId12"/>
    <p:sldId id="403" r:id="rId13"/>
    <p:sldId id="402" r:id="rId14"/>
    <p:sldId id="288" r:id="rId15"/>
    <p:sldId id="398" r:id="rId16"/>
    <p:sldId id="307" r:id="rId17"/>
    <p:sldId id="368" r:id="rId18"/>
    <p:sldId id="400" r:id="rId19"/>
    <p:sldId id="395" r:id="rId20"/>
    <p:sldId id="39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B9DD"/>
    <a:srgbClr val="2861AE"/>
    <a:srgbClr val="194A99"/>
    <a:srgbClr val="42D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6"/>
              </a:solidFill>
              <a:ln w="19050">
                <a:noFill/>
              </a:ln>
              <a:effectLst/>
            </c:spPr>
          </c:dPt>
          <c:dPt>
            <c:idx val="1"/>
            <c:bubble3D val="0"/>
            <c:spPr>
              <a:solidFill>
                <a:schemeClr val="accent5"/>
              </a:solidFill>
              <a:ln w="19050">
                <a:noFill/>
              </a:ln>
              <a:effectLst/>
            </c:spPr>
          </c:dPt>
          <c:dPt>
            <c:idx val="2"/>
            <c:bubble3D val="0"/>
            <c:spPr>
              <a:solidFill>
                <a:schemeClr val="accent4"/>
              </a:solidFill>
              <a:ln w="19050">
                <a:noFill/>
              </a:ln>
              <a:effectLst/>
            </c:spPr>
          </c:dPt>
          <c:dPt>
            <c:idx val="3"/>
            <c:bubble3D val="0"/>
            <c:spPr>
              <a:solidFill>
                <a:schemeClr val="accent6">
                  <a:lumMod val="75000"/>
                </a:schemeClr>
              </a:solidFill>
              <a:ln w="19050">
                <a:noFill/>
              </a:ln>
              <a:effectLst/>
            </c:spPr>
          </c:dPt>
          <c:dLbls>
            <c:dLbl>
              <c:idx val="0"/>
              <c:layout>
                <c:manualLayout>
                  <c:x val="0.13397130132977395"/>
                  <c:y val="-7.36038946312749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0885168233044133"/>
                  <c:y val="0.1274977699607412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1513158708027472"/>
                  <c:y val="0"/>
                </c:manualLayout>
              </c:layout>
              <c:showLegendKey val="0"/>
              <c:showVal val="0"/>
              <c:showCatName val="1"/>
              <c:showSerName val="0"/>
              <c:showPercent val="1"/>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Emails Read on Mobile</c:v>
                </c:pt>
                <c:pt idx="1">
                  <c:v>Emails Read on Desktop</c:v>
                </c:pt>
                <c:pt idx="2">
                  <c:v>Email Read on Webmail</c:v>
                </c:pt>
              </c:strCache>
            </c:strRef>
          </c:cat>
          <c:val>
            <c:numRef>
              <c:f>Sheet1!$B$2:$B$5</c:f>
              <c:numCache>
                <c:formatCode>0%</c:formatCode>
                <c:ptCount val="4"/>
                <c:pt idx="0">
                  <c:v>0.23</c:v>
                </c:pt>
                <c:pt idx="1">
                  <c:v>0.33000000000000052</c:v>
                </c:pt>
                <c:pt idx="2">
                  <c:v>0.44000000000000039</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C2267-15D8-439C-A06E-4A7A7D535A6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d-ID"/>
        </a:p>
      </dgm:t>
    </dgm:pt>
    <dgm:pt modelId="{328D4902-8CFB-487F-83E1-41074372CBAC}">
      <dgm:prSet phldrT="[Text]" custT="1"/>
      <dgm:spPr>
        <a:solidFill>
          <a:schemeClr val="tx1">
            <a:lumMod val="65000"/>
            <a:lumOff val="35000"/>
          </a:schemeClr>
        </a:solidFill>
        <a:ln>
          <a:noFill/>
        </a:ln>
      </dgm:spPr>
      <dgm:t>
        <a:bodyPr/>
        <a:lstStyle/>
        <a:p>
          <a:r>
            <a:rPr lang="en-US" sz="1400" b="1" smtClean="0">
              <a:solidFill>
                <a:schemeClr val="bg1"/>
              </a:solidFill>
              <a:latin typeface="+mj-lt"/>
              <a:ea typeface="Roboto" panose="02000000000000000000" pitchFamily="2" charset="0"/>
            </a:rPr>
            <a:t>SCREENING</a:t>
          </a:r>
          <a:endParaRPr lang="id-ID" sz="1400" b="1" dirty="0">
            <a:solidFill>
              <a:schemeClr val="bg1"/>
            </a:solidFill>
            <a:latin typeface="+mj-lt"/>
            <a:ea typeface="Roboto" panose="02000000000000000000" pitchFamily="2" charset="0"/>
          </a:endParaRPr>
        </a:p>
      </dgm:t>
    </dgm:pt>
    <dgm:pt modelId="{D5C8519F-D5CE-4BA5-88B4-1A39526BCAF0}" type="parTrans" cxnId="{008B7B52-347C-43C8-9D57-9605EC1BE1F3}">
      <dgm:prSet/>
      <dgm:spPr/>
      <dgm:t>
        <a:bodyPr/>
        <a:lstStyle/>
        <a:p>
          <a:endParaRPr lang="id-ID"/>
        </a:p>
      </dgm:t>
    </dgm:pt>
    <dgm:pt modelId="{C0FBCBA1-DE8C-4167-B994-850E78839690}" type="sibTrans" cxnId="{008B7B52-347C-43C8-9D57-9605EC1BE1F3}">
      <dgm:prSet/>
      <dgm:spPr/>
      <dgm:t>
        <a:bodyPr/>
        <a:lstStyle/>
        <a:p>
          <a:endParaRPr lang="id-ID"/>
        </a:p>
      </dgm:t>
    </dgm:pt>
    <dgm:pt modelId="{38D92673-0CA6-4ECF-8E3D-7C73E23DE638}">
      <dgm:prSet phldrT="[Text]" custT="1"/>
      <dgm:spPr>
        <a:solidFill>
          <a:schemeClr val="accent1">
            <a:lumMod val="75000"/>
          </a:schemeClr>
        </a:solidFill>
        <a:ln>
          <a:noFill/>
        </a:ln>
      </dgm:spPr>
      <dgm:t>
        <a:bodyPr/>
        <a:lstStyle/>
        <a:p>
          <a:pPr algn="ctr"/>
          <a:r>
            <a:rPr lang="en-US" sz="1400" b="1" dirty="0" smtClean="0">
              <a:solidFill>
                <a:schemeClr val="bg1"/>
              </a:solidFill>
              <a:latin typeface="+mj-lt"/>
              <a:ea typeface="Roboto" panose="02000000000000000000" pitchFamily="2" charset="0"/>
            </a:rPr>
            <a:t>DEVELOPMENT</a:t>
          </a:r>
          <a:endParaRPr lang="id-ID" sz="1400" b="1" dirty="0">
            <a:solidFill>
              <a:schemeClr val="bg1"/>
            </a:solidFill>
            <a:latin typeface="+mj-lt"/>
            <a:ea typeface="Roboto" panose="02000000000000000000" pitchFamily="2" charset="0"/>
          </a:endParaRPr>
        </a:p>
      </dgm:t>
    </dgm:pt>
    <dgm:pt modelId="{E2CE42D9-FA49-44D1-98FE-9AE568A65EF6}" type="parTrans" cxnId="{DB56E668-A9BC-49CE-AD41-C3FCF45B24B6}">
      <dgm:prSet/>
      <dgm:spPr/>
      <dgm:t>
        <a:bodyPr/>
        <a:lstStyle/>
        <a:p>
          <a:endParaRPr lang="id-ID"/>
        </a:p>
      </dgm:t>
    </dgm:pt>
    <dgm:pt modelId="{A07E3DFA-F9E1-4628-A3E9-3A9BC3EB25B5}" type="sibTrans" cxnId="{DB56E668-A9BC-49CE-AD41-C3FCF45B24B6}">
      <dgm:prSet/>
      <dgm:spPr/>
      <dgm:t>
        <a:bodyPr/>
        <a:lstStyle/>
        <a:p>
          <a:endParaRPr lang="id-ID"/>
        </a:p>
      </dgm:t>
    </dgm:pt>
    <dgm:pt modelId="{D2FF0D14-ACD7-4583-8F84-987EA9663EA7}">
      <dgm:prSet phldrT="[Text]" custT="1"/>
      <dgm:spPr>
        <a:solidFill>
          <a:schemeClr val="accent2"/>
        </a:solidFill>
        <a:ln>
          <a:noFill/>
        </a:ln>
      </dgm:spPr>
      <dgm:t>
        <a:bodyPr/>
        <a:lstStyle/>
        <a:p>
          <a:r>
            <a:rPr lang="en-US" sz="1400" b="1" dirty="0" smtClean="0">
              <a:solidFill>
                <a:schemeClr val="bg1"/>
              </a:solidFill>
              <a:latin typeface="+mj-lt"/>
              <a:ea typeface="Roboto" panose="02000000000000000000" pitchFamily="2" charset="0"/>
            </a:rPr>
            <a:t>REPORTING</a:t>
          </a:r>
          <a:endParaRPr lang="id-ID" sz="1400" b="1" dirty="0">
            <a:solidFill>
              <a:schemeClr val="bg1"/>
            </a:solidFill>
            <a:latin typeface="+mj-lt"/>
            <a:ea typeface="Roboto" panose="02000000000000000000" pitchFamily="2" charset="0"/>
          </a:endParaRPr>
        </a:p>
      </dgm:t>
    </dgm:pt>
    <dgm:pt modelId="{45EFD6B5-D5DA-47C3-9FEF-5FA547E7F865}" type="parTrans" cxnId="{C7CB7AF4-180E-4413-ACF9-F5F37F5A0535}">
      <dgm:prSet/>
      <dgm:spPr/>
      <dgm:t>
        <a:bodyPr/>
        <a:lstStyle/>
        <a:p>
          <a:endParaRPr lang="id-ID"/>
        </a:p>
      </dgm:t>
    </dgm:pt>
    <dgm:pt modelId="{FC223F2B-2485-4DFD-AB43-A1034295544D}" type="sibTrans" cxnId="{C7CB7AF4-180E-4413-ACF9-F5F37F5A0535}">
      <dgm:prSet/>
      <dgm:spPr/>
      <dgm:t>
        <a:bodyPr/>
        <a:lstStyle/>
        <a:p>
          <a:endParaRPr lang="id-ID"/>
        </a:p>
      </dgm:t>
    </dgm:pt>
    <dgm:pt modelId="{60AC4A15-EFE1-495F-BAA4-07DA24DBD17A}">
      <dgm:prSet phldrT="[Text]" custT="1"/>
      <dgm:spPr>
        <a:solidFill>
          <a:schemeClr val="accent1"/>
        </a:solidFill>
        <a:ln>
          <a:noFill/>
        </a:ln>
      </dgm:spPr>
      <dgm:t>
        <a:bodyPr/>
        <a:lstStyle/>
        <a:p>
          <a:r>
            <a:rPr lang="en-US" sz="1400" b="1" dirty="0" smtClean="0">
              <a:solidFill>
                <a:schemeClr val="bg1"/>
              </a:solidFill>
              <a:latin typeface="+mj-lt"/>
              <a:ea typeface="Roboto" panose="02000000000000000000" pitchFamily="2" charset="0"/>
            </a:rPr>
            <a:t>EXECUTION</a:t>
          </a:r>
          <a:endParaRPr lang="id-ID" sz="1400" b="1" dirty="0">
            <a:solidFill>
              <a:schemeClr val="bg1"/>
            </a:solidFill>
            <a:latin typeface="+mj-lt"/>
            <a:ea typeface="Roboto" panose="02000000000000000000" pitchFamily="2" charset="0"/>
          </a:endParaRPr>
        </a:p>
      </dgm:t>
    </dgm:pt>
    <dgm:pt modelId="{729A8FAF-7DDA-48F9-BF36-3D62AE91FE1F}" type="parTrans" cxnId="{D0D5926A-BE29-4705-A6D6-B14972A106E5}">
      <dgm:prSet/>
      <dgm:spPr/>
      <dgm:t>
        <a:bodyPr/>
        <a:lstStyle/>
        <a:p>
          <a:endParaRPr lang="id-ID"/>
        </a:p>
      </dgm:t>
    </dgm:pt>
    <dgm:pt modelId="{6B25177D-CD89-4B81-AA27-04DE142DBF3C}" type="sibTrans" cxnId="{D0D5926A-BE29-4705-A6D6-B14972A106E5}">
      <dgm:prSet/>
      <dgm:spPr/>
      <dgm:t>
        <a:bodyPr/>
        <a:lstStyle/>
        <a:p>
          <a:endParaRPr lang="id-ID"/>
        </a:p>
      </dgm:t>
    </dgm:pt>
    <dgm:pt modelId="{D8C256EE-19CC-43E2-A16D-84EB9098455C}">
      <dgm:prSet phldrT="[Text]" custT="1"/>
      <dgm:spPr>
        <a:solidFill>
          <a:schemeClr val="accent6">
            <a:lumMod val="75000"/>
          </a:schemeClr>
        </a:solidFill>
        <a:ln>
          <a:noFill/>
        </a:ln>
      </dgm:spPr>
      <dgm:t>
        <a:bodyPr/>
        <a:lstStyle/>
        <a:p>
          <a:r>
            <a:rPr lang="en-US" sz="1400" b="1" dirty="0" smtClean="0">
              <a:solidFill>
                <a:schemeClr val="bg1"/>
              </a:solidFill>
              <a:latin typeface="+mj-lt"/>
              <a:ea typeface="Roboto" panose="02000000000000000000" pitchFamily="2" charset="0"/>
            </a:rPr>
            <a:t>MARKETING PLAN</a:t>
          </a:r>
          <a:endParaRPr lang="id-ID" sz="1400" b="1" dirty="0">
            <a:solidFill>
              <a:schemeClr val="bg1"/>
            </a:solidFill>
            <a:latin typeface="+mj-lt"/>
            <a:ea typeface="Roboto" panose="02000000000000000000" pitchFamily="2" charset="0"/>
          </a:endParaRPr>
        </a:p>
      </dgm:t>
    </dgm:pt>
    <dgm:pt modelId="{1B76385D-8145-4A19-BD6A-E54F93E17E7D}" type="sibTrans" cxnId="{84368C46-30E5-4D4D-938B-7DE797611575}">
      <dgm:prSet/>
      <dgm:spPr/>
      <dgm:t>
        <a:bodyPr/>
        <a:lstStyle/>
        <a:p>
          <a:endParaRPr lang="id-ID"/>
        </a:p>
      </dgm:t>
    </dgm:pt>
    <dgm:pt modelId="{65C19C87-FE1B-473A-B3AC-306D4BB27B51}" type="parTrans" cxnId="{84368C46-30E5-4D4D-938B-7DE797611575}">
      <dgm:prSet/>
      <dgm:spPr/>
      <dgm:t>
        <a:bodyPr/>
        <a:lstStyle/>
        <a:p>
          <a:endParaRPr lang="id-ID"/>
        </a:p>
      </dgm:t>
    </dgm:pt>
    <dgm:pt modelId="{50F7950A-D2A3-4413-A249-711F8CCF1EBA}" type="pres">
      <dgm:prSet presAssocID="{2B4C2267-15D8-439C-A06E-4A7A7D535A62}" presName="Name0" presStyleCnt="0">
        <dgm:presLayoutVars>
          <dgm:chPref val="3"/>
          <dgm:dir/>
          <dgm:animLvl val="lvl"/>
          <dgm:resizeHandles/>
        </dgm:presLayoutVars>
      </dgm:prSet>
      <dgm:spPr/>
      <dgm:t>
        <a:bodyPr/>
        <a:lstStyle/>
        <a:p>
          <a:endParaRPr lang="id-ID"/>
        </a:p>
      </dgm:t>
    </dgm:pt>
    <dgm:pt modelId="{2AD3D5A4-0DFD-4A2B-A0CD-7AE2715C1878}" type="pres">
      <dgm:prSet presAssocID="{328D4902-8CFB-487F-83E1-41074372CBAC}" presName="horFlow" presStyleCnt="0"/>
      <dgm:spPr/>
    </dgm:pt>
    <dgm:pt modelId="{33D9AF37-21E2-43DC-A3F0-73462ADF44C8}" type="pres">
      <dgm:prSet presAssocID="{328D4902-8CFB-487F-83E1-41074372CBAC}" presName="bigChev" presStyleLbl="node1" presStyleIdx="0" presStyleCnt="5" custLinFactNeighborX="83980" custLinFactNeighborY="10945"/>
      <dgm:spPr/>
      <dgm:t>
        <a:bodyPr/>
        <a:lstStyle/>
        <a:p>
          <a:endParaRPr lang="id-ID"/>
        </a:p>
      </dgm:t>
    </dgm:pt>
    <dgm:pt modelId="{7C7BDC3E-852E-4D1B-B219-B25359C38235}" type="pres">
      <dgm:prSet presAssocID="{328D4902-8CFB-487F-83E1-41074372CBAC}" presName="vSp" presStyleCnt="0"/>
      <dgm:spPr/>
    </dgm:pt>
    <dgm:pt modelId="{6575D3D2-AA4B-42AB-BC86-C9E180FF6C9B}" type="pres">
      <dgm:prSet presAssocID="{D8C256EE-19CC-43E2-A16D-84EB9098455C}" presName="horFlow" presStyleCnt="0"/>
      <dgm:spPr/>
    </dgm:pt>
    <dgm:pt modelId="{32E9C405-7170-428A-AE01-6818D0EAB4CB}" type="pres">
      <dgm:prSet presAssocID="{D8C256EE-19CC-43E2-A16D-84EB9098455C}" presName="bigChev" presStyleLbl="node1" presStyleIdx="1" presStyleCnt="5" custLinFactX="20431" custLinFactNeighborX="100000" custLinFactNeighborY="6567"/>
      <dgm:spPr/>
      <dgm:t>
        <a:bodyPr/>
        <a:lstStyle/>
        <a:p>
          <a:endParaRPr lang="id-ID"/>
        </a:p>
      </dgm:t>
    </dgm:pt>
    <dgm:pt modelId="{1F29D896-BF52-4C26-81FB-9DB69D577EA7}" type="pres">
      <dgm:prSet presAssocID="{D8C256EE-19CC-43E2-A16D-84EB9098455C}" presName="vSp" presStyleCnt="0"/>
      <dgm:spPr/>
    </dgm:pt>
    <dgm:pt modelId="{9B1345E3-84D4-42F0-9133-03F470635842}" type="pres">
      <dgm:prSet presAssocID="{38D92673-0CA6-4ECF-8E3D-7C73E23DE638}" presName="horFlow" presStyleCnt="0"/>
      <dgm:spPr/>
    </dgm:pt>
    <dgm:pt modelId="{1013B523-8D79-4A03-860D-C1BBA5BCCD24}" type="pres">
      <dgm:prSet presAssocID="{38D92673-0CA6-4ECF-8E3D-7C73E23DE638}" presName="bigChev" presStyleLbl="node1" presStyleIdx="2" presStyleCnt="5" custScaleX="150243" custLinFactNeighborX="-3216"/>
      <dgm:spPr/>
      <dgm:t>
        <a:bodyPr/>
        <a:lstStyle/>
        <a:p>
          <a:endParaRPr lang="id-ID"/>
        </a:p>
      </dgm:t>
    </dgm:pt>
    <dgm:pt modelId="{05DCF67A-E1A6-4674-8147-40902D1394AC}" type="pres">
      <dgm:prSet presAssocID="{38D92673-0CA6-4ECF-8E3D-7C73E23DE638}" presName="vSp" presStyleCnt="0"/>
      <dgm:spPr/>
    </dgm:pt>
    <dgm:pt modelId="{904C3034-0566-4AD6-A998-0D3C6434DCA7}" type="pres">
      <dgm:prSet presAssocID="{60AC4A15-EFE1-495F-BAA4-07DA24DBD17A}" presName="horFlow" presStyleCnt="0"/>
      <dgm:spPr/>
    </dgm:pt>
    <dgm:pt modelId="{ED29A655-4767-4609-9E2C-FB58A49C0A1C}" type="pres">
      <dgm:prSet presAssocID="{60AC4A15-EFE1-495F-BAA4-07DA24DBD17A}" presName="bigChev" presStyleLbl="node1" presStyleIdx="3" presStyleCnt="5" custLinFactX="22549" custLinFactNeighborX="100000" custLinFactNeighborY="-4378"/>
      <dgm:spPr/>
      <dgm:t>
        <a:bodyPr/>
        <a:lstStyle/>
        <a:p>
          <a:endParaRPr lang="id-ID"/>
        </a:p>
      </dgm:t>
    </dgm:pt>
    <dgm:pt modelId="{372A9009-FFE4-43A6-9070-B4A9B5D456DC}" type="pres">
      <dgm:prSet presAssocID="{60AC4A15-EFE1-495F-BAA4-07DA24DBD17A}" presName="vSp" presStyleCnt="0"/>
      <dgm:spPr/>
    </dgm:pt>
    <dgm:pt modelId="{32696A98-6625-47F5-A699-21D1D460CDF1}" type="pres">
      <dgm:prSet presAssocID="{D2FF0D14-ACD7-4583-8F84-987EA9663EA7}" presName="horFlow" presStyleCnt="0"/>
      <dgm:spPr/>
    </dgm:pt>
    <dgm:pt modelId="{D95C1C00-2D5A-4D71-BCF4-A8DB89B8812E}" type="pres">
      <dgm:prSet presAssocID="{D2FF0D14-ACD7-4583-8F84-987EA9663EA7}" presName="bigChev" presStyleLbl="node1" presStyleIdx="4" presStyleCnt="5" custLinFactNeighborX="84686" custLinFactNeighborY="-8756"/>
      <dgm:spPr/>
      <dgm:t>
        <a:bodyPr/>
        <a:lstStyle/>
        <a:p>
          <a:endParaRPr lang="id-ID"/>
        </a:p>
      </dgm:t>
    </dgm:pt>
  </dgm:ptLst>
  <dgm:cxnLst>
    <dgm:cxn modelId="{008B7B52-347C-43C8-9D57-9605EC1BE1F3}" srcId="{2B4C2267-15D8-439C-A06E-4A7A7D535A62}" destId="{328D4902-8CFB-487F-83E1-41074372CBAC}" srcOrd="0" destOrd="0" parTransId="{D5C8519F-D5CE-4BA5-88B4-1A39526BCAF0}" sibTransId="{C0FBCBA1-DE8C-4167-B994-850E78839690}"/>
    <dgm:cxn modelId="{1B1BE664-F69E-4384-8A0A-933A8FBF9A14}" type="presOf" srcId="{38D92673-0CA6-4ECF-8E3D-7C73E23DE638}" destId="{1013B523-8D79-4A03-860D-C1BBA5BCCD24}" srcOrd="0" destOrd="0" presId="urn:microsoft.com/office/officeart/2005/8/layout/lProcess3"/>
    <dgm:cxn modelId="{F7012301-EBDC-4D73-882C-DF1282B318E3}" type="presOf" srcId="{D2FF0D14-ACD7-4583-8F84-987EA9663EA7}" destId="{D95C1C00-2D5A-4D71-BCF4-A8DB89B8812E}" srcOrd="0" destOrd="0" presId="urn:microsoft.com/office/officeart/2005/8/layout/lProcess3"/>
    <dgm:cxn modelId="{111381AB-9838-44E4-843D-D6957CC1A975}" type="presOf" srcId="{328D4902-8CFB-487F-83E1-41074372CBAC}" destId="{33D9AF37-21E2-43DC-A3F0-73462ADF44C8}" srcOrd="0" destOrd="0" presId="urn:microsoft.com/office/officeart/2005/8/layout/lProcess3"/>
    <dgm:cxn modelId="{84368C46-30E5-4D4D-938B-7DE797611575}" srcId="{2B4C2267-15D8-439C-A06E-4A7A7D535A62}" destId="{D8C256EE-19CC-43E2-A16D-84EB9098455C}" srcOrd="1" destOrd="0" parTransId="{65C19C87-FE1B-473A-B3AC-306D4BB27B51}" sibTransId="{1B76385D-8145-4A19-BD6A-E54F93E17E7D}"/>
    <dgm:cxn modelId="{D0D5926A-BE29-4705-A6D6-B14972A106E5}" srcId="{2B4C2267-15D8-439C-A06E-4A7A7D535A62}" destId="{60AC4A15-EFE1-495F-BAA4-07DA24DBD17A}" srcOrd="3" destOrd="0" parTransId="{729A8FAF-7DDA-48F9-BF36-3D62AE91FE1F}" sibTransId="{6B25177D-CD89-4B81-AA27-04DE142DBF3C}"/>
    <dgm:cxn modelId="{C7CB7AF4-180E-4413-ACF9-F5F37F5A0535}" srcId="{2B4C2267-15D8-439C-A06E-4A7A7D535A62}" destId="{D2FF0D14-ACD7-4583-8F84-987EA9663EA7}" srcOrd="4" destOrd="0" parTransId="{45EFD6B5-D5DA-47C3-9FEF-5FA547E7F865}" sibTransId="{FC223F2B-2485-4DFD-AB43-A1034295544D}"/>
    <dgm:cxn modelId="{81C6E9B8-2AA9-41DC-AA8E-E6DF81A1B5C7}" type="presOf" srcId="{D8C256EE-19CC-43E2-A16D-84EB9098455C}" destId="{32E9C405-7170-428A-AE01-6818D0EAB4CB}" srcOrd="0" destOrd="0" presId="urn:microsoft.com/office/officeart/2005/8/layout/lProcess3"/>
    <dgm:cxn modelId="{9EF81992-BCD8-4C1F-BFCE-BFD61DEB4A62}" type="presOf" srcId="{60AC4A15-EFE1-495F-BAA4-07DA24DBD17A}" destId="{ED29A655-4767-4609-9E2C-FB58A49C0A1C}" srcOrd="0" destOrd="0" presId="urn:microsoft.com/office/officeart/2005/8/layout/lProcess3"/>
    <dgm:cxn modelId="{AE4D2F0E-449C-47DE-B013-BEE5026987EE}" type="presOf" srcId="{2B4C2267-15D8-439C-A06E-4A7A7D535A62}" destId="{50F7950A-D2A3-4413-A249-711F8CCF1EBA}" srcOrd="0" destOrd="0" presId="urn:microsoft.com/office/officeart/2005/8/layout/lProcess3"/>
    <dgm:cxn modelId="{DB56E668-A9BC-49CE-AD41-C3FCF45B24B6}" srcId="{2B4C2267-15D8-439C-A06E-4A7A7D535A62}" destId="{38D92673-0CA6-4ECF-8E3D-7C73E23DE638}" srcOrd="2" destOrd="0" parTransId="{E2CE42D9-FA49-44D1-98FE-9AE568A65EF6}" sibTransId="{A07E3DFA-F9E1-4628-A3E9-3A9BC3EB25B5}"/>
    <dgm:cxn modelId="{3C0EB5C3-DEE3-4B04-8815-98C8DFC366D3}" type="presParOf" srcId="{50F7950A-D2A3-4413-A249-711F8CCF1EBA}" destId="{2AD3D5A4-0DFD-4A2B-A0CD-7AE2715C1878}" srcOrd="0" destOrd="0" presId="urn:microsoft.com/office/officeart/2005/8/layout/lProcess3"/>
    <dgm:cxn modelId="{A38E9252-C298-4605-9541-7D8FF4493946}" type="presParOf" srcId="{2AD3D5A4-0DFD-4A2B-A0CD-7AE2715C1878}" destId="{33D9AF37-21E2-43DC-A3F0-73462ADF44C8}" srcOrd="0" destOrd="0" presId="urn:microsoft.com/office/officeart/2005/8/layout/lProcess3"/>
    <dgm:cxn modelId="{DBDA1068-9543-4253-B204-E60242E1A1FC}" type="presParOf" srcId="{50F7950A-D2A3-4413-A249-711F8CCF1EBA}" destId="{7C7BDC3E-852E-4D1B-B219-B25359C38235}" srcOrd="1" destOrd="0" presId="urn:microsoft.com/office/officeart/2005/8/layout/lProcess3"/>
    <dgm:cxn modelId="{B51339DF-06DA-4D1D-919E-70A5309F30CA}" type="presParOf" srcId="{50F7950A-D2A3-4413-A249-711F8CCF1EBA}" destId="{6575D3D2-AA4B-42AB-BC86-C9E180FF6C9B}" srcOrd="2" destOrd="0" presId="urn:microsoft.com/office/officeart/2005/8/layout/lProcess3"/>
    <dgm:cxn modelId="{047EF83E-A090-49D8-9E6D-C085555D2185}" type="presParOf" srcId="{6575D3D2-AA4B-42AB-BC86-C9E180FF6C9B}" destId="{32E9C405-7170-428A-AE01-6818D0EAB4CB}" srcOrd="0" destOrd="0" presId="urn:microsoft.com/office/officeart/2005/8/layout/lProcess3"/>
    <dgm:cxn modelId="{33D855DE-EE2C-4844-82F8-15E7037E638B}" type="presParOf" srcId="{50F7950A-D2A3-4413-A249-711F8CCF1EBA}" destId="{1F29D896-BF52-4C26-81FB-9DB69D577EA7}" srcOrd="3" destOrd="0" presId="urn:microsoft.com/office/officeart/2005/8/layout/lProcess3"/>
    <dgm:cxn modelId="{5C93F23B-50F7-4627-8A5D-5D655C6F2EDD}" type="presParOf" srcId="{50F7950A-D2A3-4413-A249-711F8CCF1EBA}" destId="{9B1345E3-84D4-42F0-9133-03F470635842}" srcOrd="4" destOrd="0" presId="urn:microsoft.com/office/officeart/2005/8/layout/lProcess3"/>
    <dgm:cxn modelId="{7812FD40-34C9-4950-8671-846D64761069}" type="presParOf" srcId="{9B1345E3-84D4-42F0-9133-03F470635842}" destId="{1013B523-8D79-4A03-860D-C1BBA5BCCD24}" srcOrd="0" destOrd="0" presId="urn:microsoft.com/office/officeart/2005/8/layout/lProcess3"/>
    <dgm:cxn modelId="{76A5A46A-D560-4FA4-A80B-27DF130A690B}" type="presParOf" srcId="{50F7950A-D2A3-4413-A249-711F8CCF1EBA}" destId="{05DCF67A-E1A6-4674-8147-40902D1394AC}" srcOrd="5" destOrd="0" presId="urn:microsoft.com/office/officeart/2005/8/layout/lProcess3"/>
    <dgm:cxn modelId="{4FF4C384-FD84-4195-A5E1-1AEF9A0B4918}" type="presParOf" srcId="{50F7950A-D2A3-4413-A249-711F8CCF1EBA}" destId="{904C3034-0566-4AD6-A998-0D3C6434DCA7}" srcOrd="6" destOrd="0" presId="urn:microsoft.com/office/officeart/2005/8/layout/lProcess3"/>
    <dgm:cxn modelId="{9DC38C1F-CBC0-4877-B98D-92211347B962}" type="presParOf" srcId="{904C3034-0566-4AD6-A998-0D3C6434DCA7}" destId="{ED29A655-4767-4609-9E2C-FB58A49C0A1C}" srcOrd="0" destOrd="0" presId="urn:microsoft.com/office/officeart/2005/8/layout/lProcess3"/>
    <dgm:cxn modelId="{0781B47B-36A3-4879-91DA-40AF230CA49C}" type="presParOf" srcId="{50F7950A-D2A3-4413-A249-711F8CCF1EBA}" destId="{372A9009-FFE4-43A6-9070-B4A9B5D456DC}" srcOrd="7" destOrd="0" presId="urn:microsoft.com/office/officeart/2005/8/layout/lProcess3"/>
    <dgm:cxn modelId="{95526DB1-7694-4DAF-BA17-AD86B8130D48}" type="presParOf" srcId="{50F7950A-D2A3-4413-A249-711F8CCF1EBA}" destId="{32696A98-6625-47F5-A699-21D1D460CDF1}" srcOrd="8" destOrd="0" presId="urn:microsoft.com/office/officeart/2005/8/layout/lProcess3"/>
    <dgm:cxn modelId="{AB248636-91B4-486C-B8BC-5CC1A7179419}" type="presParOf" srcId="{32696A98-6625-47F5-A699-21D1D460CDF1}" destId="{D95C1C00-2D5A-4D71-BCF4-A8DB89B8812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9AF37-21E2-43DC-A3F0-73462ADF44C8}">
      <dsp:nvSpPr>
        <dsp:cNvPr id="0" name=""/>
        <dsp:cNvSpPr/>
      </dsp:nvSpPr>
      <dsp:spPr>
        <a:xfrm>
          <a:off x="3063909" y="72836"/>
          <a:ext cx="1657927" cy="663171"/>
        </a:xfrm>
        <a:prstGeom prst="chevron">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bg1"/>
              </a:solidFill>
              <a:latin typeface="+mj-lt"/>
              <a:ea typeface="Roboto" panose="02000000000000000000" pitchFamily="2" charset="0"/>
            </a:rPr>
            <a:t>SCREENING</a:t>
          </a:r>
          <a:endParaRPr lang="id-ID" sz="1400" b="1" kern="1200" dirty="0">
            <a:solidFill>
              <a:schemeClr val="bg1"/>
            </a:solidFill>
            <a:latin typeface="+mj-lt"/>
            <a:ea typeface="Roboto" panose="02000000000000000000" pitchFamily="2" charset="0"/>
          </a:endParaRPr>
        </a:p>
      </dsp:txBody>
      <dsp:txXfrm>
        <a:off x="3395495" y="72836"/>
        <a:ext cx="994756" cy="663171"/>
      </dsp:txXfrm>
    </dsp:sp>
    <dsp:sp modelId="{32E9C405-7170-428A-AE01-6818D0EAB4CB}">
      <dsp:nvSpPr>
        <dsp:cNvPr id="0" name=""/>
        <dsp:cNvSpPr/>
      </dsp:nvSpPr>
      <dsp:spPr>
        <a:xfrm>
          <a:off x="3668240" y="799817"/>
          <a:ext cx="1657927" cy="663171"/>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ea typeface="Roboto" panose="02000000000000000000" pitchFamily="2" charset="0"/>
            </a:rPr>
            <a:t>MARKETING PLAN</a:t>
          </a:r>
          <a:endParaRPr lang="id-ID" sz="1400" b="1" kern="1200" dirty="0">
            <a:solidFill>
              <a:schemeClr val="bg1"/>
            </a:solidFill>
            <a:latin typeface="+mj-lt"/>
            <a:ea typeface="Roboto" panose="02000000000000000000" pitchFamily="2" charset="0"/>
          </a:endParaRPr>
        </a:p>
      </dsp:txBody>
      <dsp:txXfrm>
        <a:off x="3999826" y="799817"/>
        <a:ext cx="994756" cy="663171"/>
      </dsp:txXfrm>
    </dsp:sp>
    <dsp:sp modelId="{1013B523-8D79-4A03-860D-C1BBA5BCCD24}">
      <dsp:nvSpPr>
        <dsp:cNvPr id="0" name=""/>
        <dsp:cNvSpPr/>
      </dsp:nvSpPr>
      <dsp:spPr>
        <a:xfrm>
          <a:off x="1618262" y="1512282"/>
          <a:ext cx="2490920" cy="663171"/>
        </a:xfrm>
        <a:prstGeom prst="chevron">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ea typeface="Roboto" panose="02000000000000000000" pitchFamily="2" charset="0"/>
            </a:rPr>
            <a:t>DEVELOPMENT</a:t>
          </a:r>
          <a:endParaRPr lang="id-ID" sz="1400" b="1" kern="1200" dirty="0">
            <a:solidFill>
              <a:schemeClr val="bg1"/>
            </a:solidFill>
            <a:latin typeface="+mj-lt"/>
            <a:ea typeface="Roboto" panose="02000000000000000000" pitchFamily="2" charset="0"/>
          </a:endParaRPr>
        </a:p>
      </dsp:txBody>
      <dsp:txXfrm>
        <a:off x="1949848" y="1512282"/>
        <a:ext cx="1827749" cy="663171"/>
      </dsp:txXfrm>
    </dsp:sp>
    <dsp:sp modelId="{ED29A655-4767-4609-9E2C-FB58A49C0A1C}">
      <dsp:nvSpPr>
        <dsp:cNvPr id="0" name=""/>
        <dsp:cNvSpPr/>
      </dsp:nvSpPr>
      <dsp:spPr>
        <a:xfrm>
          <a:off x="3703355" y="2239263"/>
          <a:ext cx="1657927" cy="663171"/>
        </a:xfrm>
        <a:prstGeom prst="chevron">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ea typeface="Roboto" panose="02000000000000000000" pitchFamily="2" charset="0"/>
            </a:rPr>
            <a:t>EXECUTION</a:t>
          </a:r>
          <a:endParaRPr lang="id-ID" sz="1400" b="1" kern="1200" dirty="0">
            <a:solidFill>
              <a:schemeClr val="bg1"/>
            </a:solidFill>
            <a:latin typeface="+mj-lt"/>
            <a:ea typeface="Roboto" panose="02000000000000000000" pitchFamily="2" charset="0"/>
          </a:endParaRPr>
        </a:p>
      </dsp:txBody>
      <dsp:txXfrm>
        <a:off x="4034941" y="2239263"/>
        <a:ext cx="994756" cy="663171"/>
      </dsp:txXfrm>
    </dsp:sp>
    <dsp:sp modelId="{D95C1C00-2D5A-4D71-BCF4-A8DB89B8812E}">
      <dsp:nvSpPr>
        <dsp:cNvPr id="0" name=""/>
        <dsp:cNvSpPr/>
      </dsp:nvSpPr>
      <dsp:spPr>
        <a:xfrm>
          <a:off x="3075614" y="2966245"/>
          <a:ext cx="1657927" cy="663171"/>
        </a:xfrm>
        <a:prstGeom prst="chevron">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ea typeface="Roboto" panose="02000000000000000000" pitchFamily="2" charset="0"/>
            </a:rPr>
            <a:t>REPORTING</a:t>
          </a:r>
          <a:endParaRPr lang="id-ID" sz="1400" b="1" kern="1200" dirty="0">
            <a:solidFill>
              <a:schemeClr val="bg1"/>
            </a:solidFill>
            <a:latin typeface="+mj-lt"/>
            <a:ea typeface="Roboto" panose="02000000000000000000" pitchFamily="2" charset="0"/>
          </a:endParaRPr>
        </a:p>
      </dsp:txBody>
      <dsp:txXfrm>
        <a:off x="3407200" y="2966245"/>
        <a:ext cx="994756" cy="6631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830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408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6337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4022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4560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974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4431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4657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679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757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7157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3/8/2016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3479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9.png"/><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image" Target="../media/image18.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9.png"/><Relationship Id="rId5" Type="http://schemas.openxmlformats.org/officeDocument/2006/relationships/image" Target="../media/image21.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7.jpeg"/><Relationship Id="rId27" Type="http://schemas.openxmlformats.org/officeDocument/2006/relationships/image" Target="../media/image42.png"/><Relationship Id="rId30"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g"/><Relationship Id="rId7" Type="http://schemas.openxmlformats.org/officeDocument/2006/relationships/image" Target="../media/image3.png"/><Relationship Id="rId12" Type="http://schemas.openxmlformats.org/officeDocument/2006/relationships/image" Target="../media/image62.jpg"/><Relationship Id="rId2" Type="http://schemas.openxmlformats.org/officeDocument/2006/relationships/image" Target="../media/image53.jpg"/><Relationship Id="rId1" Type="http://schemas.openxmlformats.org/officeDocument/2006/relationships/slideLayout" Target="../slideLayouts/slideLayout6.xml"/><Relationship Id="rId6" Type="http://schemas.openxmlformats.org/officeDocument/2006/relationships/image" Target="../media/image57.jpg"/><Relationship Id="rId11" Type="http://schemas.openxmlformats.org/officeDocument/2006/relationships/image" Target="../media/image61.png"/><Relationship Id="rId5" Type="http://schemas.openxmlformats.org/officeDocument/2006/relationships/image" Target="../media/image56.jpg"/><Relationship Id="rId10" Type="http://schemas.openxmlformats.org/officeDocument/2006/relationships/image" Target="../media/image60.png"/><Relationship Id="rId4" Type="http://schemas.openxmlformats.org/officeDocument/2006/relationships/image" Target="../media/image55.jpg"/><Relationship Id="rId9" Type="http://schemas.openxmlformats.org/officeDocument/2006/relationships/image" Target="../media/image59.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12191999" cy="6858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05207" y="4604044"/>
            <a:ext cx="4133400" cy="590931"/>
          </a:xfrm>
          <a:prstGeom prst="rect">
            <a:avLst/>
          </a:prstGeom>
        </p:spPr>
        <p:txBody>
          <a:bodyPr wrap="square">
            <a:spAutoFit/>
          </a:bodyPr>
          <a:lstStyle/>
          <a:p>
            <a:pPr>
              <a:lnSpc>
                <a:spcPct val="90000"/>
              </a:lnSpc>
            </a:pPr>
            <a:r>
              <a:rPr lang="en-US" dirty="0" smtClean="0">
                <a:solidFill>
                  <a:schemeClr val="tx1">
                    <a:lumMod val="75000"/>
                    <a:lumOff val="25000"/>
                  </a:schemeClr>
                </a:solidFill>
                <a:ea typeface="Roboto" panose="02000000000000000000" pitchFamily="2" charset="0"/>
                <a:cs typeface="Open Sans Light" panose="020B0306030504020204" pitchFamily="34" charset="0"/>
              </a:rPr>
              <a:t>Your</a:t>
            </a:r>
            <a:r>
              <a:rPr lang="id-ID" dirty="0" smtClean="0">
                <a:solidFill>
                  <a:schemeClr val="tx1">
                    <a:lumMod val="75000"/>
                    <a:lumOff val="25000"/>
                  </a:schemeClr>
                </a:solidFill>
                <a:ea typeface="Roboto" panose="02000000000000000000" pitchFamily="2" charset="0"/>
                <a:cs typeface="Open Sans Light" panose="020B0306030504020204" pitchFamily="34" charset="0"/>
              </a:rPr>
              <a:t> </a:t>
            </a:r>
            <a:r>
              <a:rPr lang="id-ID" dirty="0" smtClean="0">
                <a:solidFill>
                  <a:srgbClr val="12B9DD"/>
                </a:solidFill>
                <a:ea typeface="Roboto" panose="02000000000000000000" pitchFamily="2" charset="0"/>
                <a:cs typeface="Open Sans Light" panose="020B0306030504020204" pitchFamily="34" charset="0"/>
              </a:rPr>
              <a:t>busine</a:t>
            </a:r>
            <a:r>
              <a:rPr lang="en-US" smtClean="0">
                <a:solidFill>
                  <a:srgbClr val="12B9DD"/>
                </a:solidFill>
                <a:ea typeface="Roboto" panose="02000000000000000000" pitchFamily="2" charset="0"/>
                <a:cs typeface="Open Sans Light" panose="020B0306030504020204" pitchFamily="34" charset="0"/>
              </a:rPr>
              <a:t>s</a:t>
            </a:r>
            <a:r>
              <a:rPr lang="id-ID" smtClean="0">
                <a:solidFill>
                  <a:srgbClr val="12B9DD"/>
                </a:solidFill>
                <a:ea typeface="Roboto" panose="02000000000000000000" pitchFamily="2" charset="0"/>
                <a:cs typeface="Open Sans Light" panose="020B0306030504020204" pitchFamily="34" charset="0"/>
              </a:rPr>
              <a:t>s</a:t>
            </a:r>
            <a:r>
              <a:rPr lang="id-ID" smtClean="0">
                <a:solidFill>
                  <a:schemeClr val="bg1">
                    <a:lumMod val="65000"/>
                  </a:schemeClr>
                </a:solidFill>
                <a:ea typeface="Roboto" panose="02000000000000000000" pitchFamily="2" charset="0"/>
                <a:cs typeface="Open Sans Light" panose="020B0306030504020204" pitchFamily="34" charset="0"/>
              </a:rPr>
              <a:t> </a:t>
            </a:r>
            <a:r>
              <a:rPr lang="en-US" dirty="0" smtClean="0">
                <a:solidFill>
                  <a:schemeClr val="tx1">
                    <a:lumMod val="75000"/>
                    <a:lumOff val="25000"/>
                  </a:schemeClr>
                </a:solidFill>
                <a:ea typeface="Roboto" panose="02000000000000000000" pitchFamily="2" charset="0"/>
                <a:cs typeface="Open Sans Light" panose="020B0306030504020204" pitchFamily="34" charset="0"/>
              </a:rPr>
              <a:t>success starts with </a:t>
            </a:r>
            <a:r>
              <a:rPr lang="en-US" dirty="0" smtClean="0">
                <a:solidFill>
                  <a:srgbClr val="12B9DD"/>
                </a:solidFill>
                <a:ea typeface="Roboto" panose="02000000000000000000" pitchFamily="2" charset="0"/>
                <a:cs typeface="Open Sans Light" panose="020B0306030504020204" pitchFamily="34" charset="0"/>
              </a:rPr>
              <a:t>Email Marketing</a:t>
            </a:r>
            <a:endParaRPr lang="id-ID" dirty="0">
              <a:solidFill>
                <a:srgbClr val="12B9DD"/>
              </a:solidFill>
              <a:ea typeface="Roboto" panose="02000000000000000000" pitchFamily="2" charset="0"/>
              <a:cs typeface="Open Sans Light" panose="020B0306030504020204" pitchFamily="34" charset="0"/>
            </a:endParaRPr>
          </a:p>
        </p:txBody>
      </p:sp>
      <p:cxnSp>
        <p:nvCxnSpPr>
          <p:cNvPr id="18" name="Straight Connector 17"/>
          <p:cNvCxnSpPr/>
          <p:nvPr/>
        </p:nvCxnSpPr>
        <p:spPr>
          <a:xfrm>
            <a:off x="4238169" y="4667748"/>
            <a:ext cx="0" cy="4320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idb2.png"/>
          <p:cNvPicPr>
            <a:picLocks noChangeAspect="1"/>
          </p:cNvPicPr>
          <p:nvPr/>
        </p:nvPicPr>
        <p:blipFill>
          <a:blip r:embed="rId2"/>
          <a:stretch>
            <a:fillRect/>
          </a:stretch>
        </p:blipFill>
        <p:spPr>
          <a:xfrm>
            <a:off x="1509227" y="4266739"/>
            <a:ext cx="2630112" cy="866963"/>
          </a:xfrm>
          <a:prstGeom prst="rect">
            <a:avLst/>
          </a:prstGeom>
        </p:spPr>
      </p:pic>
    </p:spTree>
    <p:extLst>
      <p:ext uri="{BB962C8B-B14F-4D97-AF65-F5344CB8AC3E}">
        <p14:creationId xmlns:p14="http://schemas.microsoft.com/office/powerpoint/2010/main" val="121009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22" presetClass="entr" presetSubtype="8" fill="hold" grpId="0" nodeType="withEffect">
                                  <p:stCondLst>
                                    <p:cond delay="3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493506"/>
            <a:ext cx="12192001" cy="364494"/>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ontent Placeholder 2"/>
          <p:cNvSpPr txBox="1">
            <a:spLocks/>
          </p:cNvSpPr>
          <p:nvPr/>
        </p:nvSpPr>
        <p:spPr>
          <a:xfrm>
            <a:off x="1384124" y="330003"/>
            <a:ext cx="9512388" cy="78317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200" dirty="0" smtClean="0">
                <a:solidFill>
                  <a:schemeClr val="bg1"/>
                </a:solidFill>
                <a:latin typeface="+mj-lt"/>
                <a:ea typeface="Roboto" panose="02000000000000000000" pitchFamily="2" charset="0"/>
              </a:rPr>
              <a:t>iDreamBiz WORKING</a:t>
            </a:r>
            <a:r>
              <a:rPr lang="id-ID" sz="3200" dirty="0" smtClean="0">
                <a:solidFill>
                  <a:schemeClr val="tx1">
                    <a:lumMod val="75000"/>
                    <a:lumOff val="25000"/>
                  </a:schemeClr>
                </a:solidFill>
                <a:latin typeface="+mj-lt"/>
                <a:ea typeface="Roboto" panose="02000000000000000000" pitchFamily="2" charset="0"/>
              </a:rPr>
              <a:t> </a:t>
            </a:r>
            <a:r>
              <a:rPr lang="id-ID" sz="3200" dirty="0" smtClean="0">
                <a:latin typeface="+mj-lt"/>
                <a:ea typeface="Roboto" panose="02000000000000000000" pitchFamily="2" charset="0"/>
              </a:rPr>
              <a:t>PROCESS</a:t>
            </a:r>
          </a:p>
        </p:txBody>
      </p:sp>
      <p:sp>
        <p:nvSpPr>
          <p:cNvPr id="21" name="Rectangle 20"/>
          <p:cNvSpPr/>
          <p:nvPr/>
        </p:nvSpPr>
        <p:spPr>
          <a:xfrm>
            <a:off x="5910942" y="1177859"/>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graphicFrame>
        <p:nvGraphicFramePr>
          <p:cNvPr id="13" name="Diagram 12"/>
          <p:cNvGraphicFramePr>
            <a:graphicFrameLocks noChangeAspect="1"/>
          </p:cNvGraphicFramePr>
          <p:nvPr>
            <p:extLst>
              <p:ext uri="{D42A27DB-BD31-4B8C-83A1-F6EECF244321}">
                <p14:modId xmlns:p14="http://schemas.microsoft.com/office/powerpoint/2010/main" val="1965771634"/>
              </p:ext>
            </p:extLst>
          </p:nvPr>
        </p:nvGraphicFramePr>
        <p:xfrm>
          <a:off x="4884616" y="2124224"/>
          <a:ext cx="5834083" cy="368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21"/>
          <p:cNvGrpSpPr/>
          <p:nvPr/>
        </p:nvGrpSpPr>
        <p:grpSpPr>
          <a:xfrm>
            <a:off x="5558972" y="2513649"/>
            <a:ext cx="3138464" cy="2901666"/>
            <a:chOff x="2786743" y="2513649"/>
            <a:chExt cx="3138464" cy="2901666"/>
          </a:xfrm>
        </p:grpSpPr>
        <p:cxnSp>
          <p:nvCxnSpPr>
            <p:cNvPr id="24" name="Straight Connector 23"/>
            <p:cNvCxnSpPr/>
            <p:nvPr/>
          </p:nvCxnSpPr>
          <p:spPr>
            <a:xfrm>
              <a:off x="2786743" y="3252621"/>
              <a:ext cx="3101215" cy="0"/>
            </a:xfrm>
            <a:prstGeom prst="line">
              <a:avLst/>
            </a:prstGeom>
            <a:ln w="19050">
              <a:solidFill>
                <a:schemeClr val="bg1">
                  <a:lumMod val="65000"/>
                </a:schemeClr>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86743" y="3956368"/>
              <a:ext cx="1103085" cy="0"/>
            </a:xfrm>
            <a:prstGeom prst="line">
              <a:avLst/>
            </a:prstGeom>
            <a:ln w="19050">
              <a:solidFill>
                <a:schemeClr val="bg1">
                  <a:lumMod val="65000"/>
                </a:schemeClr>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1253" y="4696235"/>
              <a:ext cx="3123954" cy="0"/>
            </a:xfrm>
            <a:prstGeom prst="line">
              <a:avLst/>
            </a:prstGeom>
            <a:ln w="19050">
              <a:solidFill>
                <a:schemeClr val="bg1">
                  <a:lumMod val="65000"/>
                </a:schemeClr>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86743" y="2513649"/>
              <a:ext cx="2488087" cy="0"/>
            </a:xfrm>
            <a:prstGeom prst="line">
              <a:avLst/>
            </a:prstGeom>
            <a:ln w="19050">
              <a:solidFill>
                <a:schemeClr val="bg1">
                  <a:lumMod val="65000"/>
                </a:schemeClr>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01253" y="5415315"/>
              <a:ext cx="2468604" cy="0"/>
            </a:xfrm>
            <a:prstGeom prst="line">
              <a:avLst/>
            </a:prstGeom>
            <a:ln w="19050">
              <a:solidFill>
                <a:schemeClr val="bg1">
                  <a:lumMod val="65000"/>
                </a:schemeClr>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97497" y="2226366"/>
            <a:ext cx="3945362" cy="3485900"/>
            <a:chOff x="4934805" y="2386020"/>
            <a:chExt cx="4415728" cy="3485900"/>
          </a:xfrm>
        </p:grpSpPr>
        <p:sp>
          <p:nvSpPr>
            <p:cNvPr id="30" name="Title 13"/>
            <p:cNvSpPr txBox="1">
              <a:spLocks/>
            </p:cNvSpPr>
            <p:nvPr/>
          </p:nvSpPr>
          <p:spPr>
            <a:xfrm>
              <a:off x="4934805" y="2386020"/>
              <a:ext cx="4407979" cy="67726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400" dirty="0" smtClean="0">
                  <a:solidFill>
                    <a:schemeClr val="tx1"/>
                  </a:solidFill>
                  <a:latin typeface="+mj-lt"/>
                  <a:ea typeface="Roboto" panose="02000000000000000000" pitchFamily="2" charset="0"/>
                </a:rPr>
                <a:t>First, we will understand your business model, traffic and current email marketing campaigns.</a:t>
              </a:r>
              <a:endParaRPr lang="en-US" sz="1400" dirty="0">
                <a:solidFill>
                  <a:schemeClr val="tx1"/>
                </a:solidFill>
                <a:latin typeface="+mj-lt"/>
                <a:ea typeface="Roboto" panose="02000000000000000000" pitchFamily="2" charset="0"/>
              </a:endParaRPr>
            </a:p>
          </p:txBody>
        </p:sp>
        <p:sp>
          <p:nvSpPr>
            <p:cNvPr id="31" name="Title 13"/>
            <p:cNvSpPr txBox="1">
              <a:spLocks/>
            </p:cNvSpPr>
            <p:nvPr/>
          </p:nvSpPr>
          <p:spPr>
            <a:xfrm>
              <a:off x="5023798" y="3061882"/>
              <a:ext cx="4326735" cy="6868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400" dirty="0" smtClean="0">
                  <a:solidFill>
                    <a:schemeClr val="tx1"/>
                  </a:solidFill>
                  <a:latin typeface="+mj-lt"/>
                  <a:ea typeface="Roboto" panose="02000000000000000000" pitchFamily="2" charset="0"/>
                </a:rPr>
                <a:t>After screening process, we will come up basic email marketing plan depending upon your budget.</a:t>
              </a:r>
              <a:endParaRPr lang="en-US" sz="1400" dirty="0">
                <a:solidFill>
                  <a:schemeClr val="tx1"/>
                </a:solidFill>
                <a:latin typeface="+mj-lt"/>
                <a:ea typeface="Roboto" panose="02000000000000000000" pitchFamily="2" charset="0"/>
              </a:endParaRPr>
            </a:p>
          </p:txBody>
        </p:sp>
        <p:sp>
          <p:nvSpPr>
            <p:cNvPr id="32" name="Title 13"/>
            <p:cNvSpPr txBox="1">
              <a:spLocks/>
            </p:cNvSpPr>
            <p:nvPr/>
          </p:nvSpPr>
          <p:spPr>
            <a:xfrm>
              <a:off x="5381022" y="3830507"/>
              <a:ext cx="3969507" cy="64805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400" dirty="0" smtClean="0">
                  <a:solidFill>
                    <a:schemeClr val="tx1"/>
                  </a:solidFill>
                  <a:latin typeface="+mj-lt"/>
                  <a:ea typeface="Roboto" panose="02000000000000000000" pitchFamily="2" charset="0"/>
                </a:rPr>
                <a:t>Upon Approval, our team will develop Web Forms, Integrations, email newsletters etc.</a:t>
              </a:r>
              <a:endParaRPr lang="en-US" sz="1400" dirty="0">
                <a:solidFill>
                  <a:schemeClr val="tx1"/>
                </a:solidFill>
                <a:latin typeface="+mj-lt"/>
                <a:ea typeface="Roboto" panose="02000000000000000000" pitchFamily="2" charset="0"/>
              </a:endParaRPr>
            </a:p>
          </p:txBody>
        </p:sp>
        <p:sp>
          <p:nvSpPr>
            <p:cNvPr id="33" name="Title 13"/>
            <p:cNvSpPr txBox="1">
              <a:spLocks/>
            </p:cNvSpPr>
            <p:nvPr/>
          </p:nvSpPr>
          <p:spPr>
            <a:xfrm>
              <a:off x="5381022" y="4559379"/>
              <a:ext cx="3969507" cy="56948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400" dirty="0" smtClean="0">
                  <a:solidFill>
                    <a:schemeClr val="tx1"/>
                  </a:solidFill>
                  <a:latin typeface="+mj-lt"/>
                  <a:ea typeface="Roboto" panose="02000000000000000000" pitchFamily="2" charset="0"/>
                </a:rPr>
                <a:t>Our marketing managers will execute campaigns as per marketing plan.</a:t>
              </a:r>
              <a:endParaRPr lang="en-US" sz="1400" dirty="0">
                <a:solidFill>
                  <a:schemeClr val="tx1"/>
                </a:solidFill>
                <a:latin typeface="+mj-lt"/>
                <a:ea typeface="Roboto" panose="02000000000000000000" pitchFamily="2" charset="0"/>
              </a:endParaRPr>
            </a:p>
          </p:txBody>
        </p:sp>
        <p:sp>
          <p:nvSpPr>
            <p:cNvPr id="34" name="Title 13"/>
            <p:cNvSpPr txBox="1">
              <a:spLocks/>
            </p:cNvSpPr>
            <p:nvPr/>
          </p:nvSpPr>
          <p:spPr>
            <a:xfrm>
              <a:off x="5367770" y="5301500"/>
              <a:ext cx="3969507" cy="5704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400" dirty="0" smtClean="0">
                  <a:solidFill>
                    <a:schemeClr val="tx1"/>
                  </a:solidFill>
                  <a:latin typeface="+mj-lt"/>
                  <a:ea typeface="Roboto" panose="02000000000000000000" pitchFamily="2" charset="0"/>
                </a:rPr>
                <a:t>We will share reports with our feedback.</a:t>
              </a:r>
              <a:endParaRPr lang="en-US" sz="1400" dirty="0">
                <a:solidFill>
                  <a:schemeClr val="tx1"/>
                </a:solidFill>
                <a:latin typeface="+mj-lt"/>
                <a:ea typeface="Roboto" panose="02000000000000000000" pitchFamily="2" charset="0"/>
              </a:endParaRPr>
            </a:p>
          </p:txBody>
        </p:sp>
      </p:grpSp>
      <p:pic>
        <p:nvPicPr>
          <p:cNvPr id="37" name="Picture 2" descr="C:\Users\I Dreambiz\Desktop\main_logo.png"/>
          <p:cNvPicPr>
            <a:picLocks noChangeAspect="1" noChangeArrowheads="1"/>
          </p:cNvPicPr>
          <p:nvPr/>
        </p:nvPicPr>
        <p:blipFill>
          <a:blip r:embed="rId7"/>
          <a:srcRect/>
          <a:stretch>
            <a:fillRect/>
          </a:stretch>
        </p:blipFill>
        <p:spPr bwMode="auto">
          <a:xfrm>
            <a:off x="230868" y="6545761"/>
            <a:ext cx="880348" cy="286113"/>
          </a:xfrm>
          <a:prstGeom prst="rect">
            <a:avLst/>
          </a:prstGeom>
          <a:noFill/>
        </p:spPr>
      </p:pic>
    </p:spTree>
    <p:extLst>
      <p:ext uri="{BB962C8B-B14F-4D97-AF65-F5344CB8AC3E}">
        <p14:creationId xmlns:p14="http://schemas.microsoft.com/office/powerpoint/2010/main" val="927459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1+#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 presetClass="entr" presetSubtype="8"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nodeType="withEffect">
                                  <p:stCondLst>
                                    <p:cond delay="100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1" grpId="0" animBg="1"/>
      <p:bldP spid="23" grpId="0"/>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0456" y="476519"/>
            <a:ext cx="6001556" cy="5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Email Marketing Workflow at </a:t>
            </a:r>
            <a:r>
              <a:rPr lang="en-US" sz="2800" dirty="0">
                <a:solidFill>
                  <a:srgbClr val="12B9DD"/>
                </a:solidFill>
              </a:rPr>
              <a:t>iDreamBiz</a:t>
            </a:r>
          </a:p>
        </p:txBody>
      </p:sp>
    </p:spTree>
    <p:extLst>
      <p:ext uri="{BB962C8B-B14F-4D97-AF65-F5344CB8AC3E}">
        <p14:creationId xmlns:p14="http://schemas.microsoft.com/office/powerpoint/2010/main" val="167044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65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0614" y="5280338"/>
            <a:ext cx="9762186" cy="861774"/>
          </a:xfrm>
          <a:prstGeom prst="rect">
            <a:avLst/>
          </a:prstGeom>
          <a:noFill/>
        </p:spPr>
        <p:txBody>
          <a:bodyPr wrap="square" rtlCol="0">
            <a:spAutoFit/>
          </a:bodyPr>
          <a:lstStyle/>
          <a:p>
            <a:pPr algn="ctr"/>
            <a:r>
              <a:rPr lang="en-US" sz="2500" dirty="0"/>
              <a:t>Presented here is a snippet of how we execute our email marketing campaigns.</a:t>
            </a:r>
          </a:p>
        </p:txBody>
      </p:sp>
    </p:spTree>
    <p:extLst>
      <p:ext uri="{BB962C8B-B14F-4D97-AF65-F5344CB8AC3E}">
        <p14:creationId xmlns:p14="http://schemas.microsoft.com/office/powerpoint/2010/main" val="189597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493506"/>
            <a:ext cx="12192001" cy="364494"/>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Content Placeholder 2"/>
          <p:cNvSpPr txBox="1">
            <a:spLocks/>
          </p:cNvSpPr>
          <p:nvPr/>
        </p:nvSpPr>
        <p:spPr>
          <a:xfrm>
            <a:off x="1241290" y="464770"/>
            <a:ext cx="9811024" cy="64841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000" dirty="0" smtClean="0">
                <a:solidFill>
                  <a:schemeClr val="bg1"/>
                </a:solidFill>
                <a:latin typeface="+mj-lt"/>
                <a:ea typeface="Roboto" panose="02000000000000000000" pitchFamily="2" charset="0"/>
              </a:rPr>
              <a:t>How iDreamBiz Can HELP You With Your </a:t>
            </a:r>
            <a:r>
              <a:rPr lang="en-US" sz="3000" dirty="0" smtClean="0">
                <a:latin typeface="+mj-lt"/>
                <a:ea typeface="Roboto" panose="02000000000000000000" pitchFamily="2" charset="0"/>
              </a:rPr>
              <a:t>Email Marketing Tasks</a:t>
            </a:r>
            <a:endParaRPr lang="id-ID" sz="3000" dirty="0" smtClean="0">
              <a:latin typeface="+mj-lt"/>
              <a:ea typeface="Roboto" panose="02000000000000000000" pitchFamily="2" charset="0"/>
            </a:endParaRPr>
          </a:p>
        </p:txBody>
      </p:sp>
      <p:cxnSp>
        <p:nvCxnSpPr>
          <p:cNvPr id="46" name="Straight Connector 45"/>
          <p:cNvCxnSpPr/>
          <p:nvPr/>
        </p:nvCxnSpPr>
        <p:spPr>
          <a:xfrm rot="16200000" flipH="1">
            <a:off x="4094924" y="3869637"/>
            <a:ext cx="3776868" cy="1325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234619" y="2489250"/>
            <a:ext cx="720000" cy="720000"/>
          </a:xfrm>
          <a:prstGeom prst="ellipse">
            <a:avLst/>
          </a:prstGeom>
          <a:solidFill>
            <a:schemeClr val="accent2">
              <a:alpha val="90000"/>
            </a:schemeClr>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1" name="Oval 50"/>
          <p:cNvSpPr/>
          <p:nvPr/>
        </p:nvSpPr>
        <p:spPr>
          <a:xfrm>
            <a:off x="1228039" y="3581742"/>
            <a:ext cx="720000" cy="720000"/>
          </a:xfrm>
          <a:prstGeom prst="ellipse">
            <a:avLst/>
          </a:prstGeom>
          <a:solidFill>
            <a:schemeClr val="accent2">
              <a:lumMod val="75000"/>
              <a:alpha val="90000"/>
            </a:schemeClr>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4" name="Oval 53"/>
          <p:cNvSpPr/>
          <p:nvPr/>
        </p:nvSpPr>
        <p:spPr>
          <a:xfrm>
            <a:off x="1228038" y="4653722"/>
            <a:ext cx="720000" cy="720000"/>
          </a:xfrm>
          <a:prstGeom prst="ellipse">
            <a:avLst/>
          </a:prstGeom>
          <a:solidFill>
            <a:schemeClr val="accent5">
              <a:alpha val="90000"/>
            </a:schemeClr>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7" name="Oval 66"/>
          <p:cNvSpPr/>
          <p:nvPr/>
        </p:nvSpPr>
        <p:spPr>
          <a:xfrm>
            <a:off x="6416781" y="2436242"/>
            <a:ext cx="720000" cy="720000"/>
          </a:xfrm>
          <a:prstGeom prst="ellipse">
            <a:avLst/>
          </a:prstGeom>
          <a:solidFill>
            <a:schemeClr val="accent1">
              <a:lumMod val="60000"/>
              <a:lumOff val="40000"/>
              <a:alpha val="90000"/>
            </a:schemeClr>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0" name="Oval 69"/>
          <p:cNvSpPr/>
          <p:nvPr/>
        </p:nvSpPr>
        <p:spPr>
          <a:xfrm>
            <a:off x="6423453" y="3594994"/>
            <a:ext cx="720000" cy="720000"/>
          </a:xfrm>
          <a:prstGeom prst="ellipse">
            <a:avLst/>
          </a:prstGeom>
          <a:solidFill>
            <a:schemeClr val="accent1">
              <a:lumMod val="75000"/>
              <a:alpha val="90000"/>
            </a:schemeClr>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3" name="Oval 72"/>
          <p:cNvSpPr/>
          <p:nvPr/>
        </p:nvSpPr>
        <p:spPr>
          <a:xfrm>
            <a:off x="6436704" y="4665712"/>
            <a:ext cx="720000" cy="720000"/>
          </a:xfrm>
          <a:prstGeom prst="ellipse">
            <a:avLst/>
          </a:prstGeom>
          <a:solidFill>
            <a:schemeClr val="accent6">
              <a:lumMod val="75000"/>
              <a:alpha val="90000"/>
            </a:schemeClr>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grpSp>
        <p:nvGrpSpPr>
          <p:cNvPr id="75" name="Group 74"/>
          <p:cNvGrpSpPr/>
          <p:nvPr/>
        </p:nvGrpSpPr>
        <p:grpSpPr>
          <a:xfrm>
            <a:off x="2257985" y="2464883"/>
            <a:ext cx="3628571" cy="2714739"/>
            <a:chOff x="1966686" y="2705191"/>
            <a:chExt cx="3628571" cy="1859187"/>
          </a:xfrm>
        </p:grpSpPr>
        <p:sp>
          <p:nvSpPr>
            <p:cNvPr id="76" name="TextBox 75"/>
            <p:cNvSpPr txBox="1"/>
            <p:nvPr/>
          </p:nvSpPr>
          <p:spPr>
            <a:xfrm>
              <a:off x="1966686" y="2705191"/>
              <a:ext cx="3628571" cy="632341"/>
            </a:xfrm>
            <a:prstGeom prst="rect">
              <a:avLst/>
            </a:prstGeom>
            <a:noFill/>
          </p:spPr>
          <p:txBody>
            <a:bodyPr wrap="square" rtlCol="0">
              <a:spAutoFit/>
            </a:bodyPr>
            <a:lstStyle/>
            <a:p>
              <a:r>
                <a:rPr lang="en-US" dirty="0" smtClean="0">
                  <a:latin typeface="+mj-lt"/>
                  <a:ea typeface="Roboto" panose="02000000000000000000" pitchFamily="2" charset="0"/>
                </a:rPr>
                <a:t>Our template experts will design, code &amp; test email newsletter prior to schedule.</a:t>
              </a:r>
              <a:endParaRPr lang="id-ID" dirty="0">
                <a:latin typeface="+mj-lt"/>
                <a:ea typeface="Roboto" panose="02000000000000000000" pitchFamily="2" charset="0"/>
              </a:endParaRPr>
            </a:p>
          </p:txBody>
        </p:sp>
        <p:sp>
          <p:nvSpPr>
            <p:cNvPr id="77" name="TextBox 76"/>
            <p:cNvSpPr txBox="1"/>
            <p:nvPr/>
          </p:nvSpPr>
          <p:spPr>
            <a:xfrm>
              <a:off x="1966686" y="3518797"/>
              <a:ext cx="3628571" cy="442639"/>
            </a:xfrm>
            <a:prstGeom prst="rect">
              <a:avLst/>
            </a:prstGeom>
            <a:noFill/>
          </p:spPr>
          <p:txBody>
            <a:bodyPr wrap="square" rtlCol="0">
              <a:spAutoFit/>
            </a:bodyPr>
            <a:lstStyle/>
            <a:p>
              <a:r>
                <a:rPr lang="en-US" dirty="0" smtClean="0">
                  <a:latin typeface="+mj-lt"/>
                </a:rPr>
                <a:t>Customize Web Forms and Drip Campaigns.</a:t>
              </a:r>
              <a:endParaRPr lang="id-ID" dirty="0">
                <a:latin typeface="+mj-lt"/>
              </a:endParaRPr>
            </a:p>
          </p:txBody>
        </p:sp>
        <p:sp>
          <p:nvSpPr>
            <p:cNvPr id="78" name="TextBox 77"/>
            <p:cNvSpPr txBox="1"/>
            <p:nvPr/>
          </p:nvSpPr>
          <p:spPr>
            <a:xfrm>
              <a:off x="1966686" y="4311441"/>
              <a:ext cx="3628571" cy="252937"/>
            </a:xfrm>
            <a:prstGeom prst="rect">
              <a:avLst/>
            </a:prstGeom>
            <a:noFill/>
          </p:spPr>
          <p:txBody>
            <a:bodyPr wrap="square" rtlCol="0">
              <a:spAutoFit/>
            </a:bodyPr>
            <a:lstStyle/>
            <a:p>
              <a:r>
                <a:rPr lang="id-ID" dirty="0" smtClean="0">
                  <a:latin typeface="+mj-lt"/>
                  <a:ea typeface="Roboto" panose="02000000000000000000" pitchFamily="2" charset="0"/>
                </a:rPr>
                <a:t>Email List &amp; Campaign Management.</a:t>
              </a:r>
              <a:endParaRPr lang="id-ID" dirty="0">
                <a:latin typeface="+mj-lt"/>
                <a:ea typeface="Roboto" panose="02000000000000000000" pitchFamily="2" charset="0"/>
              </a:endParaRPr>
            </a:p>
          </p:txBody>
        </p:sp>
      </p:grpSp>
      <p:grpSp>
        <p:nvGrpSpPr>
          <p:cNvPr id="79" name="Group 78"/>
          <p:cNvGrpSpPr/>
          <p:nvPr/>
        </p:nvGrpSpPr>
        <p:grpSpPr>
          <a:xfrm>
            <a:off x="7359558" y="2451640"/>
            <a:ext cx="3652999" cy="2715531"/>
            <a:chOff x="7329511" y="2790092"/>
            <a:chExt cx="3652999" cy="1844300"/>
          </a:xfrm>
        </p:grpSpPr>
        <p:sp>
          <p:nvSpPr>
            <p:cNvPr id="80" name="TextBox 79"/>
            <p:cNvSpPr txBox="1"/>
            <p:nvPr/>
          </p:nvSpPr>
          <p:spPr>
            <a:xfrm>
              <a:off x="7329512" y="2790092"/>
              <a:ext cx="3628571" cy="438967"/>
            </a:xfrm>
            <a:prstGeom prst="rect">
              <a:avLst/>
            </a:prstGeom>
            <a:noFill/>
          </p:spPr>
          <p:txBody>
            <a:bodyPr wrap="square" rtlCol="0">
              <a:spAutoFit/>
            </a:bodyPr>
            <a:lstStyle/>
            <a:p>
              <a:r>
                <a:rPr lang="en-US" dirty="0" smtClean="0">
                  <a:latin typeface="+mj-lt"/>
                  <a:ea typeface="Roboto" panose="02000000000000000000" pitchFamily="2" charset="0"/>
                </a:rPr>
                <a:t>Custom integrations for behavior based campaigns.</a:t>
              </a:r>
              <a:endParaRPr lang="id-ID" dirty="0">
                <a:latin typeface="+mj-lt"/>
                <a:ea typeface="Roboto" panose="02000000000000000000" pitchFamily="2" charset="0"/>
              </a:endParaRPr>
            </a:p>
          </p:txBody>
        </p:sp>
        <p:sp>
          <p:nvSpPr>
            <p:cNvPr id="81" name="TextBox 80"/>
            <p:cNvSpPr txBox="1"/>
            <p:nvPr/>
          </p:nvSpPr>
          <p:spPr>
            <a:xfrm>
              <a:off x="7329512" y="3586910"/>
              <a:ext cx="3628571" cy="438966"/>
            </a:xfrm>
            <a:prstGeom prst="rect">
              <a:avLst/>
            </a:prstGeom>
            <a:noFill/>
          </p:spPr>
          <p:txBody>
            <a:bodyPr wrap="square" rtlCol="0">
              <a:spAutoFit/>
            </a:bodyPr>
            <a:lstStyle/>
            <a:p>
              <a:r>
                <a:rPr lang="en-US" dirty="0" smtClean="0">
                  <a:latin typeface="+mj-lt"/>
                  <a:ea typeface="Roboto" panose="02000000000000000000" pitchFamily="2" charset="0"/>
                </a:rPr>
                <a:t>Ongoing optimization for higher conversion.</a:t>
              </a:r>
              <a:endParaRPr lang="id-ID" dirty="0">
                <a:latin typeface="+mj-lt"/>
                <a:ea typeface="Roboto" panose="02000000000000000000" pitchFamily="2" charset="0"/>
              </a:endParaRPr>
            </a:p>
          </p:txBody>
        </p:sp>
        <p:sp>
          <p:nvSpPr>
            <p:cNvPr id="82" name="TextBox 81"/>
            <p:cNvSpPr txBox="1"/>
            <p:nvPr/>
          </p:nvSpPr>
          <p:spPr>
            <a:xfrm>
              <a:off x="7329511" y="4383554"/>
              <a:ext cx="3652999" cy="250838"/>
            </a:xfrm>
            <a:prstGeom prst="rect">
              <a:avLst/>
            </a:prstGeom>
            <a:noFill/>
          </p:spPr>
          <p:txBody>
            <a:bodyPr wrap="square" rtlCol="0">
              <a:spAutoFit/>
            </a:bodyPr>
            <a:lstStyle/>
            <a:p>
              <a:r>
                <a:rPr lang="en-US" dirty="0" smtClean="0">
                  <a:latin typeface="+mj-lt"/>
                  <a:ea typeface="Roboto" panose="02000000000000000000" pitchFamily="2" charset="0"/>
                </a:rPr>
                <a:t>Customize reporting &amp; analysis.</a:t>
              </a:r>
              <a:endParaRPr lang="id-ID" dirty="0">
                <a:latin typeface="+mj-lt"/>
                <a:ea typeface="Roboto" panose="02000000000000000000" pitchFamily="2" charset="0"/>
              </a:endParaRPr>
            </a:p>
          </p:txBody>
        </p:sp>
      </p:grpSp>
      <p:sp>
        <p:nvSpPr>
          <p:cNvPr id="83" name="Rectangle 82"/>
          <p:cNvSpPr/>
          <p:nvPr/>
        </p:nvSpPr>
        <p:spPr>
          <a:xfrm>
            <a:off x="5761383" y="1127098"/>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pic>
        <p:nvPicPr>
          <p:cNvPr id="60" name="Picture 2" descr="C:\Users\I Dreambiz\Desktop\main_logo.png"/>
          <p:cNvPicPr>
            <a:picLocks noChangeAspect="1" noChangeArrowheads="1"/>
          </p:cNvPicPr>
          <p:nvPr/>
        </p:nvPicPr>
        <p:blipFill>
          <a:blip r:embed="rId2"/>
          <a:srcRect/>
          <a:stretch>
            <a:fillRect/>
          </a:stretch>
        </p:blipFill>
        <p:spPr bwMode="auto">
          <a:xfrm>
            <a:off x="230868" y="6545761"/>
            <a:ext cx="880348" cy="286113"/>
          </a:xfrm>
          <a:prstGeom prst="rect">
            <a:avLst/>
          </a:prstGeom>
          <a:noFill/>
        </p:spPr>
      </p:pic>
    </p:spTree>
    <p:extLst>
      <p:ext uri="{BB962C8B-B14F-4D97-AF65-F5344CB8AC3E}">
        <p14:creationId xmlns:p14="http://schemas.microsoft.com/office/powerpoint/2010/main" val="17156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500" fill="hold"/>
                                        <p:tgtEl>
                                          <p:spTgt spid="59"/>
                                        </p:tgtEl>
                                        <p:attrNameLst>
                                          <p:attrName>ppt_x</p:attrName>
                                        </p:attrNameLst>
                                      </p:cBhvr>
                                      <p:tavLst>
                                        <p:tav tm="0">
                                          <p:val>
                                            <p:strVal val="1+#ppt_w/2"/>
                                          </p:val>
                                        </p:tav>
                                        <p:tav tm="100000">
                                          <p:val>
                                            <p:strVal val="#ppt_x"/>
                                          </p:val>
                                        </p:tav>
                                      </p:tavLst>
                                    </p:anim>
                                    <p:anim calcmode="lin" valueType="num">
                                      <p:cBhvr additive="base">
                                        <p:cTn id="11" dur="500" fill="hold"/>
                                        <p:tgtEl>
                                          <p:spTgt spid="59"/>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1000"/>
                                        <p:tgtEl>
                                          <p:spTgt spid="10"/>
                                        </p:tgtEl>
                                      </p:cBhvr>
                                    </p:animEffect>
                                  </p:childTnLst>
                                </p:cTn>
                              </p:par>
                              <p:par>
                                <p:cTn id="16" presetID="22" presetClass="entr" presetSubtype="8" fill="hold" nodeType="withEffect">
                                  <p:stCondLst>
                                    <p:cond delay="290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500"/>
                                        <p:tgtEl>
                                          <p:spTgt spid="75"/>
                                        </p:tgtEl>
                                      </p:cBhvr>
                                    </p:animEffect>
                                  </p:childTnLst>
                                </p:cTn>
                              </p:par>
                              <p:par>
                                <p:cTn id="19" presetID="31" presetClass="entr" presetSubtype="0" fill="hold" nodeType="withEffect">
                                  <p:stCondLst>
                                    <p:cond delay="3400"/>
                                  </p:stCondLst>
                                  <p:childTnLst>
                                    <p:set>
                                      <p:cBhvr>
                                        <p:cTn id="20" dur="1" fill="hold">
                                          <p:stCondLst>
                                            <p:cond delay="0"/>
                                          </p:stCondLst>
                                        </p:cTn>
                                        <p:tgtEl>
                                          <p:spTgt spid="46"/>
                                        </p:tgtEl>
                                        <p:attrNameLst>
                                          <p:attrName>style.visibility</p:attrName>
                                        </p:attrNameLst>
                                      </p:cBhvr>
                                      <p:to>
                                        <p:strVal val="visible"/>
                                      </p:to>
                                    </p:set>
                                    <p:anim calcmode="lin" valueType="num">
                                      <p:cBhvr>
                                        <p:cTn id="21" dur="1000" fill="hold"/>
                                        <p:tgtEl>
                                          <p:spTgt spid="46"/>
                                        </p:tgtEl>
                                        <p:attrNameLst>
                                          <p:attrName>ppt_w</p:attrName>
                                        </p:attrNameLst>
                                      </p:cBhvr>
                                      <p:tavLst>
                                        <p:tav tm="0">
                                          <p:val>
                                            <p:fltVal val="0"/>
                                          </p:val>
                                        </p:tav>
                                        <p:tav tm="100000">
                                          <p:val>
                                            <p:strVal val="#ppt_w"/>
                                          </p:val>
                                        </p:tav>
                                      </p:tavLst>
                                    </p:anim>
                                    <p:anim calcmode="lin" valueType="num">
                                      <p:cBhvr>
                                        <p:cTn id="22" dur="1000" fill="hold"/>
                                        <p:tgtEl>
                                          <p:spTgt spid="46"/>
                                        </p:tgtEl>
                                        <p:attrNameLst>
                                          <p:attrName>ppt_h</p:attrName>
                                        </p:attrNameLst>
                                      </p:cBhvr>
                                      <p:tavLst>
                                        <p:tav tm="0">
                                          <p:val>
                                            <p:fltVal val="0"/>
                                          </p:val>
                                        </p:tav>
                                        <p:tav tm="100000">
                                          <p:val>
                                            <p:strVal val="#ppt_h"/>
                                          </p:val>
                                        </p:tav>
                                      </p:tavLst>
                                    </p:anim>
                                    <p:anim calcmode="lin" valueType="num">
                                      <p:cBhvr>
                                        <p:cTn id="23" dur="1000" fill="hold"/>
                                        <p:tgtEl>
                                          <p:spTgt spid="46"/>
                                        </p:tgtEl>
                                        <p:attrNameLst>
                                          <p:attrName>style.rotation</p:attrName>
                                        </p:attrNameLst>
                                      </p:cBhvr>
                                      <p:tavLst>
                                        <p:tav tm="0">
                                          <p:val>
                                            <p:fltVal val="90"/>
                                          </p:val>
                                        </p:tav>
                                        <p:tav tm="100000">
                                          <p:val>
                                            <p:fltVal val="0"/>
                                          </p:val>
                                        </p:tav>
                                      </p:tavLst>
                                    </p:anim>
                                    <p:animEffect transition="in" filter="fade">
                                      <p:cBhvr>
                                        <p:cTn id="24" dur="1000"/>
                                        <p:tgtEl>
                                          <p:spTgt spid="46"/>
                                        </p:tgtEl>
                                      </p:cBhvr>
                                    </p:animEffect>
                                  </p:childTnLst>
                                </p:cTn>
                              </p:par>
                              <p:par>
                                <p:cTn id="25" presetID="22" presetClass="entr" presetSubtype="8" fill="hold" nodeType="withEffect">
                                  <p:stCondLst>
                                    <p:cond delay="440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par>
                          <p:cTn id="28" fill="hold">
                            <p:stCondLst>
                              <p:cond delay="54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2" presetClass="entr" presetSubtype="4"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ppt_x"/>
                                          </p:val>
                                        </p:tav>
                                        <p:tav tm="100000">
                                          <p:val>
                                            <p:strVal val="#ppt_x"/>
                                          </p:val>
                                        </p:tav>
                                      </p:tavLst>
                                    </p:anim>
                                    <p:anim calcmode="lin" valueType="num">
                                      <p:cBhvr additive="base">
                                        <p:cTn id="43" dur="500" fill="hold"/>
                                        <p:tgtEl>
                                          <p:spTgt spid="5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additive="base">
                                        <p:cTn id="46" dur="500" fill="hold"/>
                                        <p:tgtEl>
                                          <p:spTgt spid="67"/>
                                        </p:tgtEl>
                                        <p:attrNameLst>
                                          <p:attrName>ppt_x</p:attrName>
                                        </p:attrNameLst>
                                      </p:cBhvr>
                                      <p:tavLst>
                                        <p:tav tm="0">
                                          <p:val>
                                            <p:strVal val="#ppt_x"/>
                                          </p:val>
                                        </p:tav>
                                        <p:tav tm="100000">
                                          <p:val>
                                            <p:strVal val="#ppt_x"/>
                                          </p:val>
                                        </p:tav>
                                      </p:tavLst>
                                    </p:anim>
                                    <p:anim calcmode="lin" valueType="num">
                                      <p:cBhvr additive="base">
                                        <p:cTn id="47" dur="500" fill="hold"/>
                                        <p:tgtEl>
                                          <p:spTgt spid="6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fill="hold"/>
                                        <p:tgtEl>
                                          <p:spTgt spid="70"/>
                                        </p:tgtEl>
                                        <p:attrNameLst>
                                          <p:attrName>ppt_x</p:attrName>
                                        </p:attrNameLst>
                                      </p:cBhvr>
                                      <p:tavLst>
                                        <p:tav tm="0">
                                          <p:val>
                                            <p:strVal val="#ppt_x"/>
                                          </p:val>
                                        </p:tav>
                                        <p:tav tm="100000">
                                          <p:val>
                                            <p:strVal val="#ppt_x"/>
                                          </p:val>
                                        </p:tav>
                                      </p:tavLst>
                                    </p:anim>
                                    <p:anim calcmode="lin" valueType="num">
                                      <p:cBhvr additive="base">
                                        <p:cTn id="51" dur="5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par>
                                <p:cTn id="56" presetID="22" presetClass="entr" presetSubtype="4" fill="hold" grpId="0" nodeType="withEffect">
                                  <p:stCondLst>
                                    <p:cond delay="10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83"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rot="16200000">
            <a:off x="-2816087" y="2816087"/>
            <a:ext cx="6520073" cy="8878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507789"/>
            <a:ext cx="12192001" cy="364494"/>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35" name="Rectangle 34"/>
          <p:cNvSpPr>
            <a:spLocks noChangeAspect="1"/>
          </p:cNvSpPr>
          <p:nvPr/>
        </p:nvSpPr>
        <p:spPr>
          <a:xfrm>
            <a:off x="879980" y="1618492"/>
            <a:ext cx="1615658" cy="16206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a:spLocks noChangeAspect="1"/>
          </p:cNvSpPr>
          <p:nvPr/>
        </p:nvSpPr>
        <p:spPr>
          <a:xfrm>
            <a:off x="879980" y="-2382"/>
            <a:ext cx="1615658" cy="162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a:spLocks noChangeAspect="1"/>
          </p:cNvSpPr>
          <p:nvPr/>
        </p:nvSpPr>
        <p:spPr>
          <a:xfrm>
            <a:off x="879980" y="4874063"/>
            <a:ext cx="1615658" cy="16313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a:spLocks noChangeAspect="1"/>
          </p:cNvSpPr>
          <p:nvPr/>
        </p:nvSpPr>
        <p:spPr>
          <a:xfrm>
            <a:off x="879980" y="3239136"/>
            <a:ext cx="1615658" cy="163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a:spLocks noChangeAspect="1"/>
          </p:cNvSpPr>
          <p:nvPr/>
        </p:nvSpPr>
        <p:spPr>
          <a:xfrm>
            <a:off x="2495638" y="1620874"/>
            <a:ext cx="1615658" cy="162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p:cNvSpPr>
            <a:spLocks noChangeAspect="1"/>
          </p:cNvSpPr>
          <p:nvPr/>
        </p:nvSpPr>
        <p:spPr>
          <a:xfrm>
            <a:off x="2495638" y="0"/>
            <a:ext cx="1615658" cy="162087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a:spLocks noChangeAspect="1"/>
          </p:cNvSpPr>
          <p:nvPr/>
        </p:nvSpPr>
        <p:spPr>
          <a:xfrm>
            <a:off x="2495638" y="4876445"/>
            <a:ext cx="1615658" cy="163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41"/>
          <p:cNvSpPr>
            <a:spLocks noChangeAspect="1"/>
          </p:cNvSpPr>
          <p:nvPr/>
        </p:nvSpPr>
        <p:spPr>
          <a:xfrm>
            <a:off x="2495638" y="3241518"/>
            <a:ext cx="1615658" cy="16349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42"/>
          <p:cNvSpPr>
            <a:spLocks noChangeAspect="1"/>
          </p:cNvSpPr>
          <p:nvPr/>
        </p:nvSpPr>
        <p:spPr>
          <a:xfrm>
            <a:off x="4111296" y="1620874"/>
            <a:ext cx="1615658" cy="162064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a:spLocks noChangeAspect="1"/>
          </p:cNvSpPr>
          <p:nvPr/>
        </p:nvSpPr>
        <p:spPr>
          <a:xfrm>
            <a:off x="4111296" y="0"/>
            <a:ext cx="1615658" cy="162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a:spLocks noChangeAspect="1"/>
          </p:cNvSpPr>
          <p:nvPr/>
        </p:nvSpPr>
        <p:spPr>
          <a:xfrm>
            <a:off x="4111296" y="4876445"/>
            <a:ext cx="1615658" cy="16313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a:spLocks noChangeAspect="1"/>
          </p:cNvSpPr>
          <p:nvPr/>
        </p:nvSpPr>
        <p:spPr>
          <a:xfrm>
            <a:off x="4111296" y="3241518"/>
            <a:ext cx="1615658" cy="163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ectangle 46"/>
          <p:cNvSpPr>
            <a:spLocks noChangeAspect="1"/>
          </p:cNvSpPr>
          <p:nvPr/>
        </p:nvSpPr>
        <p:spPr>
          <a:xfrm>
            <a:off x="5726954" y="1618492"/>
            <a:ext cx="1615658" cy="162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a:spLocks noChangeAspect="1"/>
          </p:cNvSpPr>
          <p:nvPr/>
        </p:nvSpPr>
        <p:spPr>
          <a:xfrm>
            <a:off x="5726954" y="-2382"/>
            <a:ext cx="1615658" cy="162087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ectangle 48"/>
          <p:cNvSpPr>
            <a:spLocks noChangeAspect="1"/>
          </p:cNvSpPr>
          <p:nvPr/>
        </p:nvSpPr>
        <p:spPr>
          <a:xfrm>
            <a:off x="5726954" y="4874063"/>
            <a:ext cx="1615658" cy="163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Rectangle 49"/>
          <p:cNvSpPr>
            <a:spLocks noChangeAspect="1"/>
          </p:cNvSpPr>
          <p:nvPr/>
        </p:nvSpPr>
        <p:spPr>
          <a:xfrm>
            <a:off x="5726954" y="3239136"/>
            <a:ext cx="1615658" cy="163492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Rectangle 50"/>
          <p:cNvSpPr>
            <a:spLocks noChangeAspect="1"/>
          </p:cNvSpPr>
          <p:nvPr/>
        </p:nvSpPr>
        <p:spPr>
          <a:xfrm>
            <a:off x="7342612" y="1618492"/>
            <a:ext cx="1615658" cy="16206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Rectangle 51"/>
          <p:cNvSpPr>
            <a:spLocks noChangeAspect="1"/>
          </p:cNvSpPr>
          <p:nvPr/>
        </p:nvSpPr>
        <p:spPr>
          <a:xfrm>
            <a:off x="7342612" y="-2382"/>
            <a:ext cx="1615658" cy="162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Rectangle 52"/>
          <p:cNvSpPr>
            <a:spLocks noChangeAspect="1"/>
          </p:cNvSpPr>
          <p:nvPr/>
        </p:nvSpPr>
        <p:spPr>
          <a:xfrm>
            <a:off x="7342612" y="4874063"/>
            <a:ext cx="1615658" cy="163134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Rectangle 53"/>
          <p:cNvSpPr>
            <a:spLocks noChangeAspect="1"/>
          </p:cNvSpPr>
          <p:nvPr/>
        </p:nvSpPr>
        <p:spPr>
          <a:xfrm>
            <a:off x="7342612" y="3239136"/>
            <a:ext cx="1615658" cy="163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Rectangle 54"/>
          <p:cNvSpPr>
            <a:spLocks noChangeAspect="1"/>
          </p:cNvSpPr>
          <p:nvPr/>
        </p:nvSpPr>
        <p:spPr>
          <a:xfrm>
            <a:off x="8958270" y="1620874"/>
            <a:ext cx="1615658" cy="162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Rectangle 55"/>
          <p:cNvSpPr>
            <a:spLocks noChangeAspect="1"/>
          </p:cNvSpPr>
          <p:nvPr/>
        </p:nvSpPr>
        <p:spPr>
          <a:xfrm>
            <a:off x="8958270" y="0"/>
            <a:ext cx="1615658" cy="16208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Rectangle 56"/>
          <p:cNvSpPr>
            <a:spLocks noChangeAspect="1"/>
          </p:cNvSpPr>
          <p:nvPr/>
        </p:nvSpPr>
        <p:spPr>
          <a:xfrm>
            <a:off x="8958270" y="4876445"/>
            <a:ext cx="1615658" cy="163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57"/>
          <p:cNvSpPr>
            <a:spLocks noChangeAspect="1"/>
          </p:cNvSpPr>
          <p:nvPr/>
        </p:nvSpPr>
        <p:spPr>
          <a:xfrm>
            <a:off x="8958270" y="3241518"/>
            <a:ext cx="1615658" cy="1634928"/>
          </a:xfrm>
          <a:prstGeom prst="rect">
            <a:avLst/>
          </a:prstGeom>
          <a:solidFill>
            <a:srgbClr val="28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Rectangle 58"/>
          <p:cNvSpPr>
            <a:spLocks noChangeAspect="1"/>
          </p:cNvSpPr>
          <p:nvPr/>
        </p:nvSpPr>
        <p:spPr>
          <a:xfrm>
            <a:off x="10573928" y="1620874"/>
            <a:ext cx="1615658" cy="16206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Rectangle 59"/>
          <p:cNvSpPr>
            <a:spLocks noChangeAspect="1"/>
          </p:cNvSpPr>
          <p:nvPr/>
        </p:nvSpPr>
        <p:spPr>
          <a:xfrm>
            <a:off x="10573928" y="0"/>
            <a:ext cx="1615658" cy="162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Rectangle 60"/>
          <p:cNvSpPr>
            <a:spLocks noChangeAspect="1"/>
          </p:cNvSpPr>
          <p:nvPr/>
        </p:nvSpPr>
        <p:spPr>
          <a:xfrm>
            <a:off x="10573928" y="4876445"/>
            <a:ext cx="1615658" cy="1631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Rectangle 61"/>
          <p:cNvSpPr>
            <a:spLocks noChangeAspect="1"/>
          </p:cNvSpPr>
          <p:nvPr/>
        </p:nvSpPr>
        <p:spPr>
          <a:xfrm>
            <a:off x="10573928" y="3241518"/>
            <a:ext cx="1615658" cy="163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Content Placeholder 2"/>
          <p:cNvSpPr txBox="1">
            <a:spLocks/>
          </p:cNvSpPr>
          <p:nvPr/>
        </p:nvSpPr>
        <p:spPr>
          <a:xfrm rot="16200000">
            <a:off x="-2397193" y="2907774"/>
            <a:ext cx="5729042" cy="65561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200" dirty="0" smtClean="0">
                <a:solidFill>
                  <a:srgbClr val="12B9DD"/>
                </a:solidFill>
                <a:latin typeface="+mj-lt"/>
                <a:ea typeface="Roboto" panose="02000000000000000000" pitchFamily="2" charset="0"/>
              </a:rPr>
              <a:t>EMAIL PLATFORMS WE </a:t>
            </a:r>
            <a:r>
              <a:rPr lang="en-US" sz="3200" dirty="0" smtClean="0">
                <a:latin typeface="+mj-lt"/>
                <a:ea typeface="Roboto" panose="02000000000000000000" pitchFamily="2" charset="0"/>
              </a:rPr>
              <a:t>WORK ON</a:t>
            </a:r>
            <a:endParaRPr lang="en-US" sz="1200" dirty="0">
              <a:latin typeface="+mj-lt"/>
              <a:ea typeface="Roboto" panose="02000000000000000000" pitchFamily="2" charset="0"/>
            </a:endParaRPr>
          </a:p>
        </p:txBody>
      </p:sp>
      <p:pic>
        <p:nvPicPr>
          <p:cNvPr id="1026" name="Picture 2" descr="C:\Users\I Dreambiz\Desktop\aweber-email-marketing-service-feature.png"/>
          <p:cNvPicPr>
            <a:picLocks noChangeAspect="1" noChangeArrowheads="1"/>
          </p:cNvPicPr>
          <p:nvPr/>
        </p:nvPicPr>
        <p:blipFill>
          <a:blip r:embed="rId2"/>
          <a:srcRect/>
          <a:stretch>
            <a:fillRect/>
          </a:stretch>
        </p:blipFill>
        <p:spPr bwMode="auto">
          <a:xfrm>
            <a:off x="2560708" y="53008"/>
            <a:ext cx="1507710" cy="1507710"/>
          </a:xfrm>
          <a:prstGeom prst="rect">
            <a:avLst/>
          </a:prstGeom>
          <a:noFill/>
        </p:spPr>
      </p:pic>
      <p:pic>
        <p:nvPicPr>
          <p:cNvPr id="1027" name="Picture 3" descr="C:\Users\I Dreambiz\Desktop\mailchimp-logo.png"/>
          <p:cNvPicPr>
            <a:picLocks noChangeAspect="1" noChangeArrowheads="1"/>
          </p:cNvPicPr>
          <p:nvPr/>
        </p:nvPicPr>
        <p:blipFill>
          <a:blip r:embed="rId3"/>
          <a:srcRect/>
          <a:stretch>
            <a:fillRect/>
          </a:stretch>
        </p:blipFill>
        <p:spPr bwMode="auto">
          <a:xfrm>
            <a:off x="983214" y="145773"/>
            <a:ext cx="1481689" cy="1437238"/>
          </a:xfrm>
          <a:prstGeom prst="rect">
            <a:avLst/>
          </a:prstGeom>
          <a:noFill/>
        </p:spPr>
      </p:pic>
      <p:pic>
        <p:nvPicPr>
          <p:cNvPr id="1028" name="Picture 4" descr="C:\Users\I Dreambiz\Desktop\madmimi.png"/>
          <p:cNvPicPr>
            <a:picLocks noChangeAspect="1" noChangeArrowheads="1"/>
          </p:cNvPicPr>
          <p:nvPr/>
        </p:nvPicPr>
        <p:blipFill>
          <a:blip r:embed="rId4"/>
          <a:srcRect/>
          <a:stretch>
            <a:fillRect/>
          </a:stretch>
        </p:blipFill>
        <p:spPr bwMode="auto">
          <a:xfrm>
            <a:off x="992809" y="1734860"/>
            <a:ext cx="1379399" cy="1379399"/>
          </a:xfrm>
          <a:prstGeom prst="rect">
            <a:avLst/>
          </a:prstGeom>
          <a:noFill/>
        </p:spPr>
      </p:pic>
      <p:pic>
        <p:nvPicPr>
          <p:cNvPr id="1029" name="Picture 5" descr="C:\Users\I Dreambiz\Desktop\Emma_Logo_Vertical.png"/>
          <p:cNvPicPr>
            <a:picLocks noChangeAspect="1" noChangeArrowheads="1"/>
          </p:cNvPicPr>
          <p:nvPr/>
        </p:nvPicPr>
        <p:blipFill>
          <a:blip r:embed="rId5"/>
          <a:srcRect/>
          <a:stretch>
            <a:fillRect/>
          </a:stretch>
        </p:blipFill>
        <p:spPr bwMode="auto">
          <a:xfrm>
            <a:off x="7465184" y="4876800"/>
            <a:ext cx="1429207" cy="1617386"/>
          </a:xfrm>
          <a:prstGeom prst="rect">
            <a:avLst/>
          </a:prstGeom>
          <a:noFill/>
        </p:spPr>
      </p:pic>
      <p:pic>
        <p:nvPicPr>
          <p:cNvPr id="1030" name="Picture 6" descr="C:\Users\I Dreambiz\Desktop\infusionsoft-mobile-logo-270.png"/>
          <p:cNvPicPr>
            <a:picLocks noChangeAspect="1" noChangeArrowheads="1"/>
          </p:cNvPicPr>
          <p:nvPr/>
        </p:nvPicPr>
        <p:blipFill>
          <a:blip r:embed="rId6"/>
          <a:srcRect/>
          <a:stretch>
            <a:fillRect/>
          </a:stretch>
        </p:blipFill>
        <p:spPr bwMode="auto">
          <a:xfrm>
            <a:off x="5791340" y="2226711"/>
            <a:ext cx="1501864" cy="556246"/>
          </a:xfrm>
          <a:prstGeom prst="rect">
            <a:avLst/>
          </a:prstGeom>
          <a:noFill/>
        </p:spPr>
      </p:pic>
      <p:pic>
        <p:nvPicPr>
          <p:cNvPr id="1031" name="Picture 7" descr="C:\Users\I Dreambiz\Desktop\vrlogo-gradient_1000px.png"/>
          <p:cNvPicPr>
            <a:picLocks noChangeAspect="1" noChangeArrowheads="1"/>
          </p:cNvPicPr>
          <p:nvPr/>
        </p:nvPicPr>
        <p:blipFill>
          <a:blip r:embed="rId7"/>
          <a:srcRect/>
          <a:stretch>
            <a:fillRect/>
          </a:stretch>
        </p:blipFill>
        <p:spPr bwMode="auto">
          <a:xfrm>
            <a:off x="932623" y="3861836"/>
            <a:ext cx="1479274" cy="373850"/>
          </a:xfrm>
          <a:prstGeom prst="rect">
            <a:avLst/>
          </a:prstGeom>
          <a:noFill/>
        </p:spPr>
      </p:pic>
      <p:pic>
        <p:nvPicPr>
          <p:cNvPr id="1033" name="Picture 9" descr="C:\Users\I Dreambiz\Desktop\dm_logo_app_colour_390_100.png"/>
          <p:cNvPicPr>
            <a:picLocks noChangeAspect="1" noChangeArrowheads="1"/>
          </p:cNvPicPr>
          <p:nvPr/>
        </p:nvPicPr>
        <p:blipFill>
          <a:blip r:embed="rId8"/>
          <a:srcRect/>
          <a:stretch>
            <a:fillRect/>
          </a:stretch>
        </p:blipFill>
        <p:spPr bwMode="auto">
          <a:xfrm>
            <a:off x="4174434" y="5593108"/>
            <a:ext cx="1537253" cy="394167"/>
          </a:xfrm>
          <a:prstGeom prst="rect">
            <a:avLst/>
          </a:prstGeom>
          <a:noFill/>
        </p:spPr>
      </p:pic>
      <p:pic>
        <p:nvPicPr>
          <p:cNvPr id="1034" name="Picture 10" descr="C:\Users\I Dreambiz\Desktop\constant_contact_logo.png"/>
          <p:cNvPicPr>
            <a:picLocks noChangeAspect="1" noChangeArrowheads="1"/>
          </p:cNvPicPr>
          <p:nvPr/>
        </p:nvPicPr>
        <p:blipFill>
          <a:blip r:embed="rId9"/>
          <a:srcRect/>
          <a:stretch>
            <a:fillRect/>
          </a:stretch>
        </p:blipFill>
        <p:spPr bwMode="auto">
          <a:xfrm>
            <a:off x="10666067" y="594971"/>
            <a:ext cx="1433169" cy="505079"/>
          </a:xfrm>
          <a:prstGeom prst="rect">
            <a:avLst/>
          </a:prstGeom>
          <a:noFill/>
        </p:spPr>
      </p:pic>
      <p:pic>
        <p:nvPicPr>
          <p:cNvPr id="1035" name="Picture 11" descr="C:\Users\I Dreambiz\Desktop\iContact_blue500.png"/>
          <p:cNvPicPr>
            <a:picLocks noChangeAspect="1" noChangeArrowheads="1"/>
          </p:cNvPicPr>
          <p:nvPr/>
        </p:nvPicPr>
        <p:blipFill>
          <a:blip r:embed="rId10"/>
          <a:srcRect/>
          <a:stretch>
            <a:fillRect/>
          </a:stretch>
        </p:blipFill>
        <p:spPr bwMode="auto">
          <a:xfrm>
            <a:off x="7436953" y="2247694"/>
            <a:ext cx="1468508" cy="378875"/>
          </a:xfrm>
          <a:prstGeom prst="rect">
            <a:avLst/>
          </a:prstGeom>
          <a:noFill/>
        </p:spPr>
      </p:pic>
      <p:pic>
        <p:nvPicPr>
          <p:cNvPr id="1036" name="Picture 12" descr="C:\Users\I Dreambiz\Desktop\Benchmark_Email_2511932.png"/>
          <p:cNvPicPr>
            <a:picLocks noChangeAspect="1" noChangeArrowheads="1"/>
          </p:cNvPicPr>
          <p:nvPr/>
        </p:nvPicPr>
        <p:blipFill>
          <a:blip r:embed="rId11"/>
          <a:srcRect/>
          <a:stretch>
            <a:fillRect/>
          </a:stretch>
        </p:blipFill>
        <p:spPr bwMode="auto">
          <a:xfrm>
            <a:off x="7374975" y="3912033"/>
            <a:ext cx="1543738" cy="426458"/>
          </a:xfrm>
          <a:prstGeom prst="rect">
            <a:avLst/>
          </a:prstGeom>
          <a:noFill/>
        </p:spPr>
      </p:pic>
      <p:pic>
        <p:nvPicPr>
          <p:cNvPr id="1038" name="Picture 14" descr="C:\Users\I Dreambiz\Desktop\Campaigner.png"/>
          <p:cNvPicPr>
            <a:picLocks noChangeAspect="1" noChangeArrowheads="1"/>
          </p:cNvPicPr>
          <p:nvPr/>
        </p:nvPicPr>
        <p:blipFill>
          <a:blip r:embed="rId12"/>
          <a:srcRect/>
          <a:stretch>
            <a:fillRect/>
          </a:stretch>
        </p:blipFill>
        <p:spPr bwMode="auto">
          <a:xfrm>
            <a:off x="8910500" y="5646461"/>
            <a:ext cx="1664735" cy="277456"/>
          </a:xfrm>
          <a:prstGeom prst="rect">
            <a:avLst/>
          </a:prstGeom>
          <a:noFill/>
        </p:spPr>
      </p:pic>
      <p:pic>
        <p:nvPicPr>
          <p:cNvPr id="79" name="Picture 2" descr="C:\Users\I Dreambiz\Desktop\main_logo.png"/>
          <p:cNvPicPr>
            <a:picLocks noChangeAspect="1" noChangeArrowheads="1"/>
          </p:cNvPicPr>
          <p:nvPr/>
        </p:nvPicPr>
        <p:blipFill>
          <a:blip r:embed="rId13"/>
          <a:srcRect/>
          <a:stretch>
            <a:fillRect/>
          </a:stretch>
        </p:blipFill>
        <p:spPr bwMode="auto">
          <a:xfrm>
            <a:off x="230868" y="6545761"/>
            <a:ext cx="880348" cy="286113"/>
          </a:xfrm>
          <a:prstGeom prst="rect">
            <a:avLst/>
          </a:prstGeom>
          <a:noFill/>
        </p:spPr>
      </p:pic>
      <p:pic>
        <p:nvPicPr>
          <p:cNvPr id="10" name="Picture 6" descr="C:\Users\I Dreambiz\Desktop\ge.png"/>
          <p:cNvPicPr>
            <a:picLocks noChangeAspect="1" noChangeArrowheads="1"/>
          </p:cNvPicPr>
          <p:nvPr/>
        </p:nvPicPr>
        <p:blipFill>
          <a:blip r:embed="rId14"/>
          <a:srcRect/>
          <a:stretch>
            <a:fillRect/>
          </a:stretch>
        </p:blipFill>
        <p:spPr bwMode="auto">
          <a:xfrm>
            <a:off x="10634042" y="3679205"/>
            <a:ext cx="1504950" cy="857250"/>
          </a:xfrm>
          <a:prstGeom prst="rect">
            <a:avLst/>
          </a:prstGeom>
          <a:noFill/>
        </p:spPr>
      </p:pic>
      <p:pic>
        <p:nvPicPr>
          <p:cNvPr id="11" name="Picture 7" descr="C:\Users\I Dreambiz\Desktop\Marketo-Logo-Large-550x400.png"/>
          <p:cNvPicPr>
            <a:picLocks noChangeAspect="1" noChangeArrowheads="1"/>
          </p:cNvPicPr>
          <p:nvPr/>
        </p:nvPicPr>
        <p:blipFill>
          <a:blip r:embed="rId15"/>
          <a:srcRect/>
          <a:stretch>
            <a:fillRect/>
          </a:stretch>
        </p:blipFill>
        <p:spPr bwMode="auto">
          <a:xfrm>
            <a:off x="10472781" y="5039623"/>
            <a:ext cx="1798731" cy="1308168"/>
          </a:xfrm>
          <a:prstGeom prst="rect">
            <a:avLst/>
          </a:prstGeom>
          <a:noFill/>
        </p:spPr>
      </p:pic>
      <p:pic>
        <p:nvPicPr>
          <p:cNvPr id="13" name="Picture 9" descr="C:\Users\I Dreambiz\Desktop\867.png"/>
          <p:cNvPicPr>
            <a:picLocks noChangeAspect="1" noChangeArrowheads="1"/>
          </p:cNvPicPr>
          <p:nvPr/>
        </p:nvPicPr>
        <p:blipFill>
          <a:blip r:embed="rId16"/>
          <a:srcRect/>
          <a:stretch>
            <a:fillRect/>
          </a:stretch>
        </p:blipFill>
        <p:spPr bwMode="auto">
          <a:xfrm>
            <a:off x="5538031" y="5282707"/>
            <a:ext cx="2002455" cy="879555"/>
          </a:xfrm>
          <a:prstGeom prst="rect">
            <a:avLst/>
          </a:prstGeom>
          <a:noFill/>
        </p:spPr>
      </p:pic>
      <p:pic>
        <p:nvPicPr>
          <p:cNvPr id="2051" name="Picture 3" descr="C:\Users\I Dreambiz\Desktop\strea.png"/>
          <p:cNvPicPr>
            <a:picLocks noChangeAspect="1" noChangeArrowheads="1"/>
          </p:cNvPicPr>
          <p:nvPr/>
        </p:nvPicPr>
        <p:blipFill>
          <a:blip r:embed="rId17"/>
          <a:srcRect/>
          <a:stretch>
            <a:fillRect/>
          </a:stretch>
        </p:blipFill>
        <p:spPr bwMode="auto">
          <a:xfrm>
            <a:off x="2575823" y="3990632"/>
            <a:ext cx="1439165" cy="356082"/>
          </a:xfrm>
          <a:prstGeom prst="rect">
            <a:avLst/>
          </a:prstGeom>
          <a:noFill/>
        </p:spPr>
      </p:pic>
      <p:pic>
        <p:nvPicPr>
          <p:cNvPr id="2052" name="Picture 4" descr="C:\Users\I Dreambiz\Desktop\za_24_logo_gm.png"/>
          <p:cNvPicPr>
            <a:picLocks noChangeAspect="1" noChangeArrowheads="1"/>
          </p:cNvPicPr>
          <p:nvPr/>
        </p:nvPicPr>
        <p:blipFill>
          <a:blip r:embed="rId18"/>
          <a:srcRect/>
          <a:stretch>
            <a:fillRect/>
          </a:stretch>
        </p:blipFill>
        <p:spPr bwMode="auto">
          <a:xfrm>
            <a:off x="4160286" y="4024589"/>
            <a:ext cx="1497837" cy="269115"/>
          </a:xfrm>
          <a:prstGeom prst="rect">
            <a:avLst/>
          </a:prstGeom>
          <a:noFill/>
        </p:spPr>
      </p:pic>
      <p:pic>
        <p:nvPicPr>
          <p:cNvPr id="2053" name="Picture 5" descr="C:\Users\I Dreambiz\Desktop\emailbrain_logo33.png"/>
          <p:cNvPicPr>
            <a:picLocks noChangeAspect="1" noChangeArrowheads="1"/>
          </p:cNvPicPr>
          <p:nvPr/>
        </p:nvPicPr>
        <p:blipFill>
          <a:blip r:embed="rId19"/>
          <a:srcRect/>
          <a:stretch>
            <a:fillRect/>
          </a:stretch>
        </p:blipFill>
        <p:spPr bwMode="auto">
          <a:xfrm>
            <a:off x="924479" y="5294589"/>
            <a:ext cx="1525906" cy="867672"/>
          </a:xfrm>
          <a:prstGeom prst="rect">
            <a:avLst/>
          </a:prstGeom>
          <a:noFill/>
        </p:spPr>
      </p:pic>
      <p:pic>
        <p:nvPicPr>
          <p:cNvPr id="2054" name="Picture 6" descr="C:\Users\I Dreambiz\Desktop\mailigen_logo33.png"/>
          <p:cNvPicPr>
            <a:picLocks noChangeAspect="1" noChangeArrowheads="1"/>
          </p:cNvPicPr>
          <p:nvPr/>
        </p:nvPicPr>
        <p:blipFill>
          <a:blip r:embed="rId20"/>
          <a:srcRect/>
          <a:stretch>
            <a:fillRect/>
          </a:stretch>
        </p:blipFill>
        <p:spPr bwMode="auto">
          <a:xfrm>
            <a:off x="8915538" y="391285"/>
            <a:ext cx="1665739" cy="947185"/>
          </a:xfrm>
          <a:prstGeom prst="rect">
            <a:avLst/>
          </a:prstGeom>
          <a:noFill/>
        </p:spPr>
      </p:pic>
      <p:pic>
        <p:nvPicPr>
          <p:cNvPr id="2057" name="Picture 9" descr="C:\Users\I Dreambiz\Desktop\mailer-lite-logo.png"/>
          <p:cNvPicPr>
            <a:picLocks noChangeAspect="1" noChangeArrowheads="1"/>
          </p:cNvPicPr>
          <p:nvPr/>
        </p:nvPicPr>
        <p:blipFill>
          <a:blip r:embed="rId21"/>
          <a:srcRect/>
          <a:stretch>
            <a:fillRect/>
          </a:stretch>
        </p:blipFill>
        <p:spPr bwMode="auto">
          <a:xfrm>
            <a:off x="9062139" y="2047529"/>
            <a:ext cx="1485766" cy="761931"/>
          </a:xfrm>
          <a:prstGeom prst="rect">
            <a:avLst/>
          </a:prstGeom>
          <a:noFill/>
        </p:spPr>
      </p:pic>
      <p:pic>
        <p:nvPicPr>
          <p:cNvPr id="2058" name="Picture 10" descr="C:\Users\I Dreambiz\Desktop\xwws.jpg"/>
          <p:cNvPicPr>
            <a:picLocks noChangeAspect="1" noChangeArrowheads="1"/>
          </p:cNvPicPr>
          <p:nvPr/>
        </p:nvPicPr>
        <p:blipFill>
          <a:blip r:embed="rId22"/>
          <a:srcRect/>
          <a:stretch>
            <a:fillRect/>
          </a:stretch>
        </p:blipFill>
        <p:spPr bwMode="auto">
          <a:xfrm>
            <a:off x="4294672" y="174004"/>
            <a:ext cx="1230726" cy="1230726"/>
          </a:xfrm>
          <a:prstGeom prst="rect">
            <a:avLst/>
          </a:prstGeom>
          <a:noFill/>
        </p:spPr>
      </p:pic>
      <p:pic>
        <p:nvPicPr>
          <p:cNvPr id="2059" name="Picture 11" descr="C:\Users\I Dreambiz\Desktop\6a00d83451b17c69e2017c33fe543f970b_320wi.png"/>
          <p:cNvPicPr>
            <a:picLocks noChangeAspect="1" noChangeArrowheads="1"/>
          </p:cNvPicPr>
          <p:nvPr/>
        </p:nvPicPr>
        <p:blipFill>
          <a:blip r:embed="rId23"/>
          <a:srcRect/>
          <a:stretch>
            <a:fillRect/>
          </a:stretch>
        </p:blipFill>
        <p:spPr bwMode="auto">
          <a:xfrm>
            <a:off x="5852354" y="562183"/>
            <a:ext cx="1446883" cy="524495"/>
          </a:xfrm>
          <a:prstGeom prst="rect">
            <a:avLst/>
          </a:prstGeom>
          <a:noFill/>
        </p:spPr>
      </p:pic>
      <p:pic>
        <p:nvPicPr>
          <p:cNvPr id="2060" name="Picture 12" descr="C:\Users\I Dreambiz\Desktop\logo_full_color_flat-a982ded4b0b159db49a552f2cf490439.png"/>
          <p:cNvPicPr>
            <a:picLocks noChangeAspect="1" noChangeArrowheads="1"/>
          </p:cNvPicPr>
          <p:nvPr/>
        </p:nvPicPr>
        <p:blipFill>
          <a:blip r:embed="rId24"/>
          <a:srcRect/>
          <a:stretch>
            <a:fillRect/>
          </a:stretch>
        </p:blipFill>
        <p:spPr bwMode="auto">
          <a:xfrm>
            <a:off x="4136265" y="2187299"/>
            <a:ext cx="1575422" cy="534482"/>
          </a:xfrm>
          <a:prstGeom prst="rect">
            <a:avLst/>
          </a:prstGeom>
          <a:noFill/>
        </p:spPr>
      </p:pic>
      <p:pic>
        <p:nvPicPr>
          <p:cNvPr id="2062" name="Picture 14" descr="C:\Users\I Dreambiz\Desktop\main-logo.png"/>
          <p:cNvPicPr>
            <a:picLocks noChangeAspect="1" noChangeArrowheads="1"/>
          </p:cNvPicPr>
          <p:nvPr/>
        </p:nvPicPr>
        <p:blipFill>
          <a:blip r:embed="rId25"/>
          <a:srcRect/>
          <a:stretch>
            <a:fillRect/>
          </a:stretch>
        </p:blipFill>
        <p:spPr bwMode="auto">
          <a:xfrm>
            <a:off x="5790719" y="3908426"/>
            <a:ext cx="1449129" cy="345522"/>
          </a:xfrm>
          <a:prstGeom prst="rect">
            <a:avLst/>
          </a:prstGeom>
          <a:noFill/>
        </p:spPr>
      </p:pic>
      <p:pic>
        <p:nvPicPr>
          <p:cNvPr id="2064" name="Picture 16" descr="C:\Users\I Dreambiz\Desktop\SilverpopPlaceholderLogo.png"/>
          <p:cNvPicPr>
            <a:picLocks noChangeAspect="1" noChangeArrowheads="1"/>
          </p:cNvPicPr>
          <p:nvPr/>
        </p:nvPicPr>
        <p:blipFill>
          <a:blip r:embed="rId26"/>
          <a:srcRect/>
          <a:stretch>
            <a:fillRect/>
          </a:stretch>
        </p:blipFill>
        <p:spPr bwMode="auto">
          <a:xfrm>
            <a:off x="7343775" y="541823"/>
            <a:ext cx="1496253" cy="491848"/>
          </a:xfrm>
          <a:prstGeom prst="rect">
            <a:avLst/>
          </a:prstGeom>
          <a:noFill/>
        </p:spPr>
      </p:pic>
      <p:pic>
        <p:nvPicPr>
          <p:cNvPr id="2065" name="Picture 17" descr="C:\Users\I Dreambiz\Desktop\Act-On_logo.png"/>
          <p:cNvPicPr>
            <a:picLocks noChangeAspect="1" noChangeArrowheads="1"/>
          </p:cNvPicPr>
          <p:nvPr/>
        </p:nvPicPr>
        <p:blipFill>
          <a:blip r:embed="rId27"/>
          <a:srcRect/>
          <a:stretch>
            <a:fillRect/>
          </a:stretch>
        </p:blipFill>
        <p:spPr bwMode="auto">
          <a:xfrm>
            <a:off x="2546004" y="2229541"/>
            <a:ext cx="1490283" cy="500407"/>
          </a:xfrm>
          <a:prstGeom prst="rect">
            <a:avLst/>
          </a:prstGeom>
          <a:noFill/>
        </p:spPr>
      </p:pic>
      <p:pic>
        <p:nvPicPr>
          <p:cNvPr id="2068" name="Picture 20" descr="C:\Users\I Dreambiz\Desktop\ExactTarget-logo.png"/>
          <p:cNvPicPr>
            <a:picLocks noChangeAspect="1" noChangeArrowheads="1"/>
          </p:cNvPicPr>
          <p:nvPr/>
        </p:nvPicPr>
        <p:blipFill>
          <a:blip r:embed="rId28"/>
          <a:srcRect/>
          <a:stretch>
            <a:fillRect/>
          </a:stretch>
        </p:blipFill>
        <p:spPr bwMode="auto">
          <a:xfrm>
            <a:off x="2547893" y="5567639"/>
            <a:ext cx="1560277" cy="422343"/>
          </a:xfrm>
          <a:prstGeom prst="rect">
            <a:avLst/>
          </a:prstGeom>
          <a:noFill/>
        </p:spPr>
      </p:pic>
      <p:pic>
        <p:nvPicPr>
          <p:cNvPr id="2069" name="Picture 21" descr="C:\Users\I Dreambiz\Desktop\ac_logo_blue.png"/>
          <p:cNvPicPr>
            <a:picLocks noChangeAspect="1" noChangeArrowheads="1"/>
          </p:cNvPicPr>
          <p:nvPr/>
        </p:nvPicPr>
        <p:blipFill>
          <a:blip r:embed="rId29"/>
          <a:srcRect/>
          <a:stretch>
            <a:fillRect/>
          </a:stretch>
        </p:blipFill>
        <p:spPr bwMode="auto">
          <a:xfrm>
            <a:off x="9009075" y="3915811"/>
            <a:ext cx="1509161" cy="377894"/>
          </a:xfrm>
          <a:prstGeom prst="rect">
            <a:avLst/>
          </a:prstGeom>
          <a:noFill/>
        </p:spPr>
      </p:pic>
      <p:pic>
        <p:nvPicPr>
          <p:cNvPr id="2070" name="Picture 22" descr="C:\Users\I Dreambiz\Desktop\logo-notag-gray.png"/>
          <p:cNvPicPr>
            <a:picLocks noChangeAspect="1" noChangeArrowheads="1"/>
          </p:cNvPicPr>
          <p:nvPr/>
        </p:nvPicPr>
        <p:blipFill>
          <a:blip r:embed="rId30"/>
          <a:srcRect/>
          <a:stretch>
            <a:fillRect/>
          </a:stretch>
        </p:blipFill>
        <p:spPr bwMode="auto">
          <a:xfrm>
            <a:off x="10624675" y="2296820"/>
            <a:ext cx="1528595" cy="419876"/>
          </a:xfrm>
          <a:prstGeom prst="rect">
            <a:avLst/>
          </a:prstGeom>
          <a:noFill/>
        </p:spPr>
      </p:pic>
    </p:spTree>
    <p:extLst>
      <p:ext uri="{BB962C8B-B14F-4D97-AF65-F5344CB8AC3E}">
        <p14:creationId xmlns:p14="http://schemas.microsoft.com/office/powerpoint/2010/main" val="225673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 presetClass="entr" presetSubtype="2" fill="hold" grpId="0" nodeType="withEffect">
                                  <p:stCondLst>
                                    <p:cond delay="100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1+#ppt_w/2"/>
                                          </p:val>
                                        </p:tav>
                                        <p:tav tm="100000">
                                          <p:val>
                                            <p:strVal val="#ppt_x"/>
                                          </p:val>
                                        </p:tav>
                                      </p:tavLst>
                                    </p:anim>
                                    <p:anim calcmode="lin" valueType="num">
                                      <p:cBhvr additive="base">
                                        <p:cTn id="14" dur="10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1+#ppt_w/2"/>
                                          </p:val>
                                        </p:tav>
                                        <p:tav tm="100000">
                                          <p:val>
                                            <p:strVal val="#ppt_x"/>
                                          </p:val>
                                        </p:tav>
                                      </p:tavLst>
                                    </p:anim>
                                    <p:anim calcmode="lin" valueType="num">
                                      <p:cBhvr additive="base">
                                        <p:cTn id="18" dur="10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1000" fill="hold"/>
                                        <p:tgtEl>
                                          <p:spTgt spid="39"/>
                                        </p:tgtEl>
                                        <p:attrNameLst>
                                          <p:attrName>ppt_x</p:attrName>
                                        </p:attrNameLst>
                                      </p:cBhvr>
                                      <p:tavLst>
                                        <p:tav tm="0">
                                          <p:val>
                                            <p:strVal val="1+#ppt_w/2"/>
                                          </p:val>
                                        </p:tav>
                                        <p:tav tm="100000">
                                          <p:val>
                                            <p:strVal val="#ppt_x"/>
                                          </p:val>
                                        </p:tav>
                                      </p:tavLst>
                                    </p:anim>
                                    <p:anim calcmode="lin" valueType="num">
                                      <p:cBhvr additive="base">
                                        <p:cTn id="22" dur="1000" fill="hold"/>
                                        <p:tgtEl>
                                          <p:spTgt spid="3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1000" fill="hold"/>
                                        <p:tgtEl>
                                          <p:spTgt spid="41"/>
                                        </p:tgtEl>
                                        <p:attrNameLst>
                                          <p:attrName>ppt_x</p:attrName>
                                        </p:attrNameLst>
                                      </p:cBhvr>
                                      <p:tavLst>
                                        <p:tav tm="0">
                                          <p:val>
                                            <p:strVal val="1+#ppt_w/2"/>
                                          </p:val>
                                        </p:tav>
                                        <p:tav tm="100000">
                                          <p:val>
                                            <p:strVal val="#ppt_x"/>
                                          </p:val>
                                        </p:tav>
                                      </p:tavLst>
                                    </p:anim>
                                    <p:anim calcmode="lin" valueType="num">
                                      <p:cBhvr additive="base">
                                        <p:cTn id="26" dur="10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00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1000" fill="hold"/>
                                        <p:tgtEl>
                                          <p:spTgt spid="43"/>
                                        </p:tgtEl>
                                        <p:attrNameLst>
                                          <p:attrName>ppt_x</p:attrName>
                                        </p:attrNameLst>
                                      </p:cBhvr>
                                      <p:tavLst>
                                        <p:tav tm="0">
                                          <p:val>
                                            <p:strVal val="1+#ppt_w/2"/>
                                          </p:val>
                                        </p:tav>
                                        <p:tav tm="100000">
                                          <p:val>
                                            <p:strVal val="#ppt_x"/>
                                          </p:val>
                                        </p:tav>
                                      </p:tavLst>
                                    </p:anim>
                                    <p:anim calcmode="lin" valueType="num">
                                      <p:cBhvr additive="base">
                                        <p:cTn id="30" dur="1000" fill="hold"/>
                                        <p:tgtEl>
                                          <p:spTgt spid="4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00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1000" fill="hold"/>
                                        <p:tgtEl>
                                          <p:spTgt spid="45"/>
                                        </p:tgtEl>
                                        <p:attrNameLst>
                                          <p:attrName>ppt_x</p:attrName>
                                        </p:attrNameLst>
                                      </p:cBhvr>
                                      <p:tavLst>
                                        <p:tav tm="0">
                                          <p:val>
                                            <p:strVal val="1+#ppt_w/2"/>
                                          </p:val>
                                        </p:tav>
                                        <p:tav tm="100000">
                                          <p:val>
                                            <p:strVal val="#ppt_x"/>
                                          </p:val>
                                        </p:tav>
                                      </p:tavLst>
                                    </p:anim>
                                    <p:anim calcmode="lin" valueType="num">
                                      <p:cBhvr additive="base">
                                        <p:cTn id="34" dur="1000" fill="hold"/>
                                        <p:tgtEl>
                                          <p:spTgt spid="4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1000" fill="hold"/>
                                        <p:tgtEl>
                                          <p:spTgt spid="47"/>
                                        </p:tgtEl>
                                        <p:attrNameLst>
                                          <p:attrName>ppt_x</p:attrName>
                                        </p:attrNameLst>
                                      </p:cBhvr>
                                      <p:tavLst>
                                        <p:tav tm="0">
                                          <p:val>
                                            <p:strVal val="1+#ppt_w/2"/>
                                          </p:val>
                                        </p:tav>
                                        <p:tav tm="100000">
                                          <p:val>
                                            <p:strVal val="#ppt_x"/>
                                          </p:val>
                                        </p:tav>
                                      </p:tavLst>
                                    </p:anim>
                                    <p:anim calcmode="lin" valueType="num">
                                      <p:cBhvr additive="base">
                                        <p:cTn id="38" dur="10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100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1000" fill="hold"/>
                                        <p:tgtEl>
                                          <p:spTgt spid="49"/>
                                        </p:tgtEl>
                                        <p:attrNameLst>
                                          <p:attrName>ppt_x</p:attrName>
                                        </p:attrNameLst>
                                      </p:cBhvr>
                                      <p:tavLst>
                                        <p:tav tm="0">
                                          <p:val>
                                            <p:strVal val="1+#ppt_w/2"/>
                                          </p:val>
                                        </p:tav>
                                        <p:tav tm="100000">
                                          <p:val>
                                            <p:strVal val="#ppt_x"/>
                                          </p:val>
                                        </p:tav>
                                      </p:tavLst>
                                    </p:anim>
                                    <p:anim calcmode="lin" valueType="num">
                                      <p:cBhvr additive="base">
                                        <p:cTn id="42" dur="10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100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1000" fill="hold"/>
                                        <p:tgtEl>
                                          <p:spTgt spid="51"/>
                                        </p:tgtEl>
                                        <p:attrNameLst>
                                          <p:attrName>ppt_x</p:attrName>
                                        </p:attrNameLst>
                                      </p:cBhvr>
                                      <p:tavLst>
                                        <p:tav tm="0">
                                          <p:val>
                                            <p:strVal val="1+#ppt_w/2"/>
                                          </p:val>
                                        </p:tav>
                                        <p:tav tm="100000">
                                          <p:val>
                                            <p:strVal val="#ppt_x"/>
                                          </p:val>
                                        </p:tav>
                                      </p:tavLst>
                                    </p:anim>
                                    <p:anim calcmode="lin" valueType="num">
                                      <p:cBhvr additive="base">
                                        <p:cTn id="46" dur="1000" fill="hold"/>
                                        <p:tgtEl>
                                          <p:spTgt spid="5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00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1000" fill="hold"/>
                                        <p:tgtEl>
                                          <p:spTgt spid="53"/>
                                        </p:tgtEl>
                                        <p:attrNameLst>
                                          <p:attrName>ppt_x</p:attrName>
                                        </p:attrNameLst>
                                      </p:cBhvr>
                                      <p:tavLst>
                                        <p:tav tm="0">
                                          <p:val>
                                            <p:strVal val="1+#ppt_w/2"/>
                                          </p:val>
                                        </p:tav>
                                        <p:tav tm="100000">
                                          <p:val>
                                            <p:strVal val="#ppt_x"/>
                                          </p:val>
                                        </p:tav>
                                      </p:tavLst>
                                    </p:anim>
                                    <p:anim calcmode="lin" valueType="num">
                                      <p:cBhvr additive="base">
                                        <p:cTn id="50" dur="1000" fill="hold"/>
                                        <p:tgtEl>
                                          <p:spTgt spid="5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1000" fill="hold"/>
                                        <p:tgtEl>
                                          <p:spTgt spid="55"/>
                                        </p:tgtEl>
                                        <p:attrNameLst>
                                          <p:attrName>ppt_x</p:attrName>
                                        </p:attrNameLst>
                                      </p:cBhvr>
                                      <p:tavLst>
                                        <p:tav tm="0">
                                          <p:val>
                                            <p:strVal val="1+#ppt_w/2"/>
                                          </p:val>
                                        </p:tav>
                                        <p:tav tm="100000">
                                          <p:val>
                                            <p:strVal val="#ppt_x"/>
                                          </p:val>
                                        </p:tav>
                                      </p:tavLst>
                                    </p:anim>
                                    <p:anim calcmode="lin" valueType="num">
                                      <p:cBhvr additive="base">
                                        <p:cTn id="54" dur="10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00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1000" fill="hold"/>
                                        <p:tgtEl>
                                          <p:spTgt spid="57"/>
                                        </p:tgtEl>
                                        <p:attrNameLst>
                                          <p:attrName>ppt_x</p:attrName>
                                        </p:attrNameLst>
                                      </p:cBhvr>
                                      <p:tavLst>
                                        <p:tav tm="0">
                                          <p:val>
                                            <p:strVal val="1+#ppt_w/2"/>
                                          </p:val>
                                        </p:tav>
                                        <p:tav tm="100000">
                                          <p:val>
                                            <p:strVal val="#ppt_x"/>
                                          </p:val>
                                        </p:tav>
                                      </p:tavLst>
                                    </p:anim>
                                    <p:anim calcmode="lin" valueType="num">
                                      <p:cBhvr additive="base">
                                        <p:cTn id="58" dur="1000" fill="hold"/>
                                        <p:tgtEl>
                                          <p:spTgt spid="5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100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1000" fill="hold"/>
                                        <p:tgtEl>
                                          <p:spTgt spid="59"/>
                                        </p:tgtEl>
                                        <p:attrNameLst>
                                          <p:attrName>ppt_x</p:attrName>
                                        </p:attrNameLst>
                                      </p:cBhvr>
                                      <p:tavLst>
                                        <p:tav tm="0">
                                          <p:val>
                                            <p:strVal val="1+#ppt_w/2"/>
                                          </p:val>
                                        </p:tav>
                                        <p:tav tm="100000">
                                          <p:val>
                                            <p:strVal val="#ppt_x"/>
                                          </p:val>
                                        </p:tav>
                                      </p:tavLst>
                                    </p:anim>
                                    <p:anim calcmode="lin" valueType="num">
                                      <p:cBhvr additive="base">
                                        <p:cTn id="62" dur="1000" fill="hold"/>
                                        <p:tgtEl>
                                          <p:spTgt spid="5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100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1000" fill="hold"/>
                                        <p:tgtEl>
                                          <p:spTgt spid="61"/>
                                        </p:tgtEl>
                                        <p:attrNameLst>
                                          <p:attrName>ppt_x</p:attrName>
                                        </p:attrNameLst>
                                      </p:cBhvr>
                                      <p:tavLst>
                                        <p:tav tm="0">
                                          <p:val>
                                            <p:strVal val="1+#ppt_w/2"/>
                                          </p:val>
                                        </p:tav>
                                        <p:tav tm="100000">
                                          <p:val>
                                            <p:strVal val="#ppt_x"/>
                                          </p:val>
                                        </p:tav>
                                      </p:tavLst>
                                    </p:anim>
                                    <p:anim calcmode="lin" valueType="num">
                                      <p:cBhvr additive="base">
                                        <p:cTn id="66" dur="1000" fill="hold"/>
                                        <p:tgtEl>
                                          <p:spTgt spid="61"/>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100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1000" fill="hold"/>
                                        <p:tgtEl>
                                          <p:spTgt spid="36"/>
                                        </p:tgtEl>
                                        <p:attrNameLst>
                                          <p:attrName>ppt_x</p:attrName>
                                        </p:attrNameLst>
                                      </p:cBhvr>
                                      <p:tavLst>
                                        <p:tav tm="0">
                                          <p:val>
                                            <p:strVal val="0-#ppt_w/2"/>
                                          </p:val>
                                        </p:tav>
                                        <p:tav tm="100000">
                                          <p:val>
                                            <p:strVal val="#ppt_x"/>
                                          </p:val>
                                        </p:tav>
                                      </p:tavLst>
                                    </p:anim>
                                    <p:anim calcmode="lin" valueType="num">
                                      <p:cBhvr additive="base">
                                        <p:cTn id="70" dur="1000" fill="hold"/>
                                        <p:tgtEl>
                                          <p:spTgt spid="3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00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1000" fill="hold"/>
                                        <p:tgtEl>
                                          <p:spTgt spid="40"/>
                                        </p:tgtEl>
                                        <p:attrNameLst>
                                          <p:attrName>ppt_x</p:attrName>
                                        </p:attrNameLst>
                                      </p:cBhvr>
                                      <p:tavLst>
                                        <p:tav tm="0">
                                          <p:val>
                                            <p:strVal val="0-#ppt_w/2"/>
                                          </p:val>
                                        </p:tav>
                                        <p:tav tm="100000">
                                          <p:val>
                                            <p:strVal val="#ppt_x"/>
                                          </p:val>
                                        </p:tav>
                                      </p:tavLst>
                                    </p:anim>
                                    <p:anim calcmode="lin" valueType="num">
                                      <p:cBhvr additive="base">
                                        <p:cTn id="74" dur="1000" fill="hold"/>
                                        <p:tgtEl>
                                          <p:spTgt spid="40"/>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100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0-#ppt_w/2"/>
                                          </p:val>
                                        </p:tav>
                                        <p:tav tm="100000">
                                          <p:val>
                                            <p:strVal val="#ppt_x"/>
                                          </p:val>
                                        </p:tav>
                                      </p:tavLst>
                                    </p:anim>
                                    <p:anim calcmode="lin" valueType="num">
                                      <p:cBhvr additive="base">
                                        <p:cTn id="78" dur="1000" fill="hold"/>
                                        <p:tgtEl>
                                          <p:spTgt spid="4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100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1000" fill="hold"/>
                                        <p:tgtEl>
                                          <p:spTgt spid="48"/>
                                        </p:tgtEl>
                                        <p:attrNameLst>
                                          <p:attrName>ppt_x</p:attrName>
                                        </p:attrNameLst>
                                      </p:cBhvr>
                                      <p:tavLst>
                                        <p:tav tm="0">
                                          <p:val>
                                            <p:strVal val="0-#ppt_w/2"/>
                                          </p:val>
                                        </p:tav>
                                        <p:tav tm="100000">
                                          <p:val>
                                            <p:strVal val="#ppt_x"/>
                                          </p:val>
                                        </p:tav>
                                      </p:tavLst>
                                    </p:anim>
                                    <p:anim calcmode="lin" valueType="num">
                                      <p:cBhvr additive="base">
                                        <p:cTn id="82" dur="1000" fill="hold"/>
                                        <p:tgtEl>
                                          <p:spTgt spid="4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100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1000" fill="hold"/>
                                        <p:tgtEl>
                                          <p:spTgt spid="52"/>
                                        </p:tgtEl>
                                        <p:attrNameLst>
                                          <p:attrName>ppt_x</p:attrName>
                                        </p:attrNameLst>
                                      </p:cBhvr>
                                      <p:tavLst>
                                        <p:tav tm="0">
                                          <p:val>
                                            <p:strVal val="0-#ppt_w/2"/>
                                          </p:val>
                                        </p:tav>
                                        <p:tav tm="100000">
                                          <p:val>
                                            <p:strVal val="#ppt_x"/>
                                          </p:val>
                                        </p:tav>
                                      </p:tavLst>
                                    </p:anim>
                                    <p:anim calcmode="lin" valueType="num">
                                      <p:cBhvr additive="base">
                                        <p:cTn id="86" dur="1000" fill="hold"/>
                                        <p:tgtEl>
                                          <p:spTgt spid="5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0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1000" fill="hold"/>
                                        <p:tgtEl>
                                          <p:spTgt spid="56"/>
                                        </p:tgtEl>
                                        <p:attrNameLst>
                                          <p:attrName>ppt_x</p:attrName>
                                        </p:attrNameLst>
                                      </p:cBhvr>
                                      <p:tavLst>
                                        <p:tav tm="0">
                                          <p:val>
                                            <p:strVal val="0-#ppt_w/2"/>
                                          </p:val>
                                        </p:tav>
                                        <p:tav tm="100000">
                                          <p:val>
                                            <p:strVal val="#ppt_x"/>
                                          </p:val>
                                        </p:tav>
                                      </p:tavLst>
                                    </p:anim>
                                    <p:anim calcmode="lin" valueType="num">
                                      <p:cBhvr additive="base">
                                        <p:cTn id="90" dur="10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00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1000" fill="hold"/>
                                        <p:tgtEl>
                                          <p:spTgt spid="38"/>
                                        </p:tgtEl>
                                        <p:attrNameLst>
                                          <p:attrName>ppt_x</p:attrName>
                                        </p:attrNameLst>
                                      </p:cBhvr>
                                      <p:tavLst>
                                        <p:tav tm="0">
                                          <p:val>
                                            <p:strVal val="0-#ppt_w/2"/>
                                          </p:val>
                                        </p:tav>
                                        <p:tav tm="100000">
                                          <p:val>
                                            <p:strVal val="#ppt_x"/>
                                          </p:val>
                                        </p:tav>
                                      </p:tavLst>
                                    </p:anim>
                                    <p:anim calcmode="lin" valueType="num">
                                      <p:cBhvr additive="base">
                                        <p:cTn id="94" dur="1000" fill="hold"/>
                                        <p:tgtEl>
                                          <p:spTgt spid="38"/>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100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1000" fill="hold"/>
                                        <p:tgtEl>
                                          <p:spTgt spid="42"/>
                                        </p:tgtEl>
                                        <p:attrNameLst>
                                          <p:attrName>ppt_x</p:attrName>
                                        </p:attrNameLst>
                                      </p:cBhvr>
                                      <p:tavLst>
                                        <p:tav tm="0">
                                          <p:val>
                                            <p:strVal val="0-#ppt_w/2"/>
                                          </p:val>
                                        </p:tav>
                                        <p:tav tm="100000">
                                          <p:val>
                                            <p:strVal val="#ppt_x"/>
                                          </p:val>
                                        </p:tav>
                                      </p:tavLst>
                                    </p:anim>
                                    <p:anim calcmode="lin" valueType="num">
                                      <p:cBhvr additive="base">
                                        <p:cTn id="98" dur="1000" fill="hold"/>
                                        <p:tgtEl>
                                          <p:spTgt spid="4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00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1000" fill="hold"/>
                                        <p:tgtEl>
                                          <p:spTgt spid="46"/>
                                        </p:tgtEl>
                                        <p:attrNameLst>
                                          <p:attrName>ppt_x</p:attrName>
                                        </p:attrNameLst>
                                      </p:cBhvr>
                                      <p:tavLst>
                                        <p:tav tm="0">
                                          <p:val>
                                            <p:strVal val="0-#ppt_w/2"/>
                                          </p:val>
                                        </p:tav>
                                        <p:tav tm="100000">
                                          <p:val>
                                            <p:strVal val="#ppt_x"/>
                                          </p:val>
                                        </p:tav>
                                      </p:tavLst>
                                    </p:anim>
                                    <p:anim calcmode="lin" valueType="num">
                                      <p:cBhvr additive="base">
                                        <p:cTn id="102" dur="1000" fill="hold"/>
                                        <p:tgtEl>
                                          <p:spTgt spid="46"/>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000"/>
                                  </p:stCondLst>
                                  <p:childTnLst>
                                    <p:set>
                                      <p:cBhvr>
                                        <p:cTn id="104" dur="1" fill="hold">
                                          <p:stCondLst>
                                            <p:cond delay="0"/>
                                          </p:stCondLst>
                                        </p:cTn>
                                        <p:tgtEl>
                                          <p:spTgt spid="50"/>
                                        </p:tgtEl>
                                        <p:attrNameLst>
                                          <p:attrName>style.visibility</p:attrName>
                                        </p:attrNameLst>
                                      </p:cBhvr>
                                      <p:to>
                                        <p:strVal val="visible"/>
                                      </p:to>
                                    </p:set>
                                    <p:anim calcmode="lin" valueType="num">
                                      <p:cBhvr additive="base">
                                        <p:cTn id="105" dur="1000" fill="hold"/>
                                        <p:tgtEl>
                                          <p:spTgt spid="50"/>
                                        </p:tgtEl>
                                        <p:attrNameLst>
                                          <p:attrName>ppt_x</p:attrName>
                                        </p:attrNameLst>
                                      </p:cBhvr>
                                      <p:tavLst>
                                        <p:tav tm="0">
                                          <p:val>
                                            <p:strVal val="0-#ppt_w/2"/>
                                          </p:val>
                                        </p:tav>
                                        <p:tav tm="100000">
                                          <p:val>
                                            <p:strVal val="#ppt_x"/>
                                          </p:val>
                                        </p:tav>
                                      </p:tavLst>
                                    </p:anim>
                                    <p:anim calcmode="lin" valueType="num">
                                      <p:cBhvr additive="base">
                                        <p:cTn id="106" dur="1000" fill="hold"/>
                                        <p:tgtEl>
                                          <p:spTgt spid="5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100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1000" fill="hold"/>
                                        <p:tgtEl>
                                          <p:spTgt spid="54"/>
                                        </p:tgtEl>
                                        <p:attrNameLst>
                                          <p:attrName>ppt_x</p:attrName>
                                        </p:attrNameLst>
                                      </p:cBhvr>
                                      <p:tavLst>
                                        <p:tav tm="0">
                                          <p:val>
                                            <p:strVal val="0-#ppt_w/2"/>
                                          </p:val>
                                        </p:tav>
                                        <p:tav tm="100000">
                                          <p:val>
                                            <p:strVal val="#ppt_x"/>
                                          </p:val>
                                        </p:tav>
                                      </p:tavLst>
                                    </p:anim>
                                    <p:anim calcmode="lin" valueType="num">
                                      <p:cBhvr additive="base">
                                        <p:cTn id="110" dur="1000" fill="hold"/>
                                        <p:tgtEl>
                                          <p:spTgt spid="54"/>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1000"/>
                                  </p:stCondLst>
                                  <p:childTnLst>
                                    <p:set>
                                      <p:cBhvr>
                                        <p:cTn id="112" dur="1" fill="hold">
                                          <p:stCondLst>
                                            <p:cond delay="0"/>
                                          </p:stCondLst>
                                        </p:cTn>
                                        <p:tgtEl>
                                          <p:spTgt spid="58"/>
                                        </p:tgtEl>
                                        <p:attrNameLst>
                                          <p:attrName>style.visibility</p:attrName>
                                        </p:attrNameLst>
                                      </p:cBhvr>
                                      <p:to>
                                        <p:strVal val="visible"/>
                                      </p:to>
                                    </p:set>
                                    <p:anim calcmode="lin" valueType="num">
                                      <p:cBhvr additive="base">
                                        <p:cTn id="113" dur="1000" fill="hold"/>
                                        <p:tgtEl>
                                          <p:spTgt spid="58"/>
                                        </p:tgtEl>
                                        <p:attrNameLst>
                                          <p:attrName>ppt_x</p:attrName>
                                        </p:attrNameLst>
                                      </p:cBhvr>
                                      <p:tavLst>
                                        <p:tav tm="0">
                                          <p:val>
                                            <p:strVal val="0-#ppt_w/2"/>
                                          </p:val>
                                        </p:tav>
                                        <p:tav tm="100000">
                                          <p:val>
                                            <p:strVal val="#ppt_x"/>
                                          </p:val>
                                        </p:tav>
                                      </p:tavLst>
                                    </p:anim>
                                    <p:anim calcmode="lin" valueType="num">
                                      <p:cBhvr additive="base">
                                        <p:cTn id="114" dur="1000" fill="hold"/>
                                        <p:tgtEl>
                                          <p:spTgt spid="58"/>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1000"/>
                                  </p:stCondLst>
                                  <p:childTnLst>
                                    <p:set>
                                      <p:cBhvr>
                                        <p:cTn id="116" dur="1" fill="hold">
                                          <p:stCondLst>
                                            <p:cond delay="0"/>
                                          </p:stCondLst>
                                        </p:cTn>
                                        <p:tgtEl>
                                          <p:spTgt spid="60"/>
                                        </p:tgtEl>
                                        <p:attrNameLst>
                                          <p:attrName>style.visibility</p:attrName>
                                        </p:attrNameLst>
                                      </p:cBhvr>
                                      <p:to>
                                        <p:strVal val="visible"/>
                                      </p:to>
                                    </p:set>
                                    <p:anim calcmode="lin" valueType="num">
                                      <p:cBhvr additive="base">
                                        <p:cTn id="117" dur="1000" fill="hold"/>
                                        <p:tgtEl>
                                          <p:spTgt spid="60"/>
                                        </p:tgtEl>
                                        <p:attrNameLst>
                                          <p:attrName>ppt_x</p:attrName>
                                        </p:attrNameLst>
                                      </p:cBhvr>
                                      <p:tavLst>
                                        <p:tav tm="0">
                                          <p:val>
                                            <p:strVal val="0-#ppt_w/2"/>
                                          </p:val>
                                        </p:tav>
                                        <p:tav tm="100000">
                                          <p:val>
                                            <p:strVal val="#ppt_x"/>
                                          </p:val>
                                        </p:tav>
                                      </p:tavLst>
                                    </p:anim>
                                    <p:anim calcmode="lin" valueType="num">
                                      <p:cBhvr additive="base">
                                        <p:cTn id="118" dur="1000" fill="hold"/>
                                        <p:tgtEl>
                                          <p:spTgt spid="60"/>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1000"/>
                                  </p:stCondLst>
                                  <p:childTnLst>
                                    <p:set>
                                      <p:cBhvr>
                                        <p:cTn id="120" dur="1" fill="hold">
                                          <p:stCondLst>
                                            <p:cond delay="0"/>
                                          </p:stCondLst>
                                        </p:cTn>
                                        <p:tgtEl>
                                          <p:spTgt spid="62"/>
                                        </p:tgtEl>
                                        <p:attrNameLst>
                                          <p:attrName>style.visibility</p:attrName>
                                        </p:attrNameLst>
                                      </p:cBhvr>
                                      <p:to>
                                        <p:strVal val="visible"/>
                                      </p:to>
                                    </p:set>
                                    <p:anim calcmode="lin" valueType="num">
                                      <p:cBhvr additive="base">
                                        <p:cTn id="121" dur="1000" fill="hold"/>
                                        <p:tgtEl>
                                          <p:spTgt spid="62"/>
                                        </p:tgtEl>
                                        <p:attrNameLst>
                                          <p:attrName>ppt_x</p:attrName>
                                        </p:attrNameLst>
                                      </p:cBhvr>
                                      <p:tavLst>
                                        <p:tav tm="0">
                                          <p:val>
                                            <p:strVal val="0-#ppt_w/2"/>
                                          </p:val>
                                        </p:tav>
                                        <p:tav tm="100000">
                                          <p:val>
                                            <p:strVal val="#ppt_x"/>
                                          </p:val>
                                        </p:tav>
                                      </p:tavLst>
                                    </p:anim>
                                    <p:anim calcmode="lin" valueType="num">
                                      <p:cBhvr additive="base">
                                        <p:cTn id="122" dur="1000" fill="hold"/>
                                        <p:tgtEl>
                                          <p:spTgt spid="62"/>
                                        </p:tgtEl>
                                        <p:attrNameLst>
                                          <p:attrName>ppt_y</p:attrName>
                                        </p:attrNameLst>
                                      </p:cBhvr>
                                      <p:tavLst>
                                        <p:tav tm="0">
                                          <p:val>
                                            <p:strVal val="#ppt_y"/>
                                          </p:val>
                                        </p:tav>
                                        <p:tav tm="100000">
                                          <p:val>
                                            <p:strVal val="#ppt_y"/>
                                          </p:val>
                                        </p:tav>
                                      </p:tavLst>
                                    </p:anim>
                                  </p:childTnLst>
                                </p:cTn>
                              </p:par>
                              <p:par>
                                <p:cTn id="123" presetID="10" presetClass="entr" presetSubtype="0" fill="hold" grpId="0" nodeType="withEffect">
                                  <p:stCondLst>
                                    <p:cond delay="100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2000"/>
                                        <p:tgtEl>
                                          <p:spTgt spid="80"/>
                                        </p:tgtEl>
                                      </p:cBhvr>
                                    </p:animEffect>
                                  </p:childTnLst>
                                </p:cTn>
                              </p:par>
                              <p:par>
                                <p:cTn id="126" presetID="16" presetClass="entr" presetSubtype="42" fill="hold" grpId="0" nodeType="withEffect">
                                  <p:stCondLst>
                                    <p:cond delay="2000"/>
                                  </p:stCondLst>
                                  <p:childTnLst>
                                    <p:set>
                                      <p:cBhvr>
                                        <p:cTn id="127" dur="1" fill="hold">
                                          <p:stCondLst>
                                            <p:cond delay="0"/>
                                          </p:stCondLst>
                                        </p:cTn>
                                        <p:tgtEl>
                                          <p:spTgt spid="63"/>
                                        </p:tgtEl>
                                        <p:attrNameLst>
                                          <p:attrName>style.visibility</p:attrName>
                                        </p:attrNameLst>
                                      </p:cBhvr>
                                      <p:to>
                                        <p:strVal val="visible"/>
                                      </p:to>
                                    </p:set>
                                    <p:animEffect transition="in" filter="barn(outHorizontal)">
                                      <p:cBhvr>
                                        <p:cTn id="128" dur="1000"/>
                                        <p:tgtEl>
                                          <p:spTgt spid="63"/>
                                        </p:tgtEl>
                                      </p:cBhvr>
                                    </p:animEffect>
                                  </p:childTnLst>
                                </p:cTn>
                              </p:par>
                              <p:par>
                                <p:cTn id="129" presetID="10" presetClass="entr" presetSubtype="0" fill="hold" nodeType="withEffect">
                                  <p:stCondLst>
                                    <p:cond delay="2000"/>
                                  </p:stCondLst>
                                  <p:childTnLst>
                                    <p:set>
                                      <p:cBhvr>
                                        <p:cTn id="130" dur="1" fill="hold">
                                          <p:stCondLst>
                                            <p:cond delay="0"/>
                                          </p:stCondLst>
                                        </p:cTn>
                                        <p:tgtEl>
                                          <p:spTgt spid="1027"/>
                                        </p:tgtEl>
                                        <p:attrNameLst>
                                          <p:attrName>style.visibility</p:attrName>
                                        </p:attrNameLst>
                                      </p:cBhvr>
                                      <p:to>
                                        <p:strVal val="visible"/>
                                      </p:to>
                                    </p:set>
                                    <p:animEffect transition="in" filter="fade">
                                      <p:cBhvr>
                                        <p:cTn id="131" dur="2000"/>
                                        <p:tgtEl>
                                          <p:spTgt spid="1027"/>
                                        </p:tgtEl>
                                      </p:cBhvr>
                                    </p:animEffect>
                                  </p:childTnLst>
                                </p:cTn>
                              </p:par>
                              <p:par>
                                <p:cTn id="132" presetID="10" presetClass="entr" presetSubtype="0" fill="hold" nodeType="withEffect">
                                  <p:stCondLst>
                                    <p:cond delay="2000"/>
                                  </p:stCondLst>
                                  <p:childTnLst>
                                    <p:set>
                                      <p:cBhvr>
                                        <p:cTn id="133" dur="1" fill="hold">
                                          <p:stCondLst>
                                            <p:cond delay="0"/>
                                          </p:stCondLst>
                                        </p:cTn>
                                        <p:tgtEl>
                                          <p:spTgt spid="1026"/>
                                        </p:tgtEl>
                                        <p:attrNameLst>
                                          <p:attrName>style.visibility</p:attrName>
                                        </p:attrNameLst>
                                      </p:cBhvr>
                                      <p:to>
                                        <p:strVal val="visible"/>
                                      </p:to>
                                    </p:set>
                                    <p:animEffect transition="in" filter="fade">
                                      <p:cBhvr>
                                        <p:cTn id="134" dur="2000"/>
                                        <p:tgtEl>
                                          <p:spTgt spid="1026"/>
                                        </p:tgtEl>
                                      </p:cBhvr>
                                    </p:animEffect>
                                  </p:childTnLst>
                                </p:cTn>
                              </p:par>
                              <p:par>
                                <p:cTn id="135" presetID="10" presetClass="entr" presetSubtype="0" fill="hold" nodeType="withEffect">
                                  <p:stCondLst>
                                    <p:cond delay="2000"/>
                                  </p:stCondLst>
                                  <p:childTnLst>
                                    <p:set>
                                      <p:cBhvr>
                                        <p:cTn id="136" dur="1" fill="hold">
                                          <p:stCondLst>
                                            <p:cond delay="0"/>
                                          </p:stCondLst>
                                        </p:cTn>
                                        <p:tgtEl>
                                          <p:spTgt spid="2058"/>
                                        </p:tgtEl>
                                        <p:attrNameLst>
                                          <p:attrName>style.visibility</p:attrName>
                                        </p:attrNameLst>
                                      </p:cBhvr>
                                      <p:to>
                                        <p:strVal val="visible"/>
                                      </p:to>
                                    </p:set>
                                    <p:animEffect transition="in" filter="fade">
                                      <p:cBhvr>
                                        <p:cTn id="137" dur="2000"/>
                                        <p:tgtEl>
                                          <p:spTgt spid="2058"/>
                                        </p:tgtEl>
                                      </p:cBhvr>
                                    </p:animEffect>
                                  </p:childTnLst>
                                </p:cTn>
                              </p:par>
                              <p:par>
                                <p:cTn id="138" presetID="10" presetClass="entr" presetSubtype="0" fill="hold" nodeType="withEffect">
                                  <p:stCondLst>
                                    <p:cond delay="2000"/>
                                  </p:stCondLst>
                                  <p:childTnLst>
                                    <p:set>
                                      <p:cBhvr>
                                        <p:cTn id="139" dur="1" fill="hold">
                                          <p:stCondLst>
                                            <p:cond delay="0"/>
                                          </p:stCondLst>
                                        </p:cTn>
                                        <p:tgtEl>
                                          <p:spTgt spid="2059"/>
                                        </p:tgtEl>
                                        <p:attrNameLst>
                                          <p:attrName>style.visibility</p:attrName>
                                        </p:attrNameLst>
                                      </p:cBhvr>
                                      <p:to>
                                        <p:strVal val="visible"/>
                                      </p:to>
                                    </p:set>
                                    <p:animEffect transition="in" filter="fade">
                                      <p:cBhvr>
                                        <p:cTn id="140" dur="2000"/>
                                        <p:tgtEl>
                                          <p:spTgt spid="2059"/>
                                        </p:tgtEl>
                                      </p:cBhvr>
                                    </p:animEffect>
                                  </p:childTnLst>
                                </p:cTn>
                              </p:par>
                              <p:par>
                                <p:cTn id="141" presetID="10" presetClass="entr" presetSubtype="0" fill="hold" nodeType="withEffect">
                                  <p:stCondLst>
                                    <p:cond delay="2000"/>
                                  </p:stCondLst>
                                  <p:childTnLst>
                                    <p:set>
                                      <p:cBhvr>
                                        <p:cTn id="142" dur="1" fill="hold">
                                          <p:stCondLst>
                                            <p:cond delay="0"/>
                                          </p:stCondLst>
                                        </p:cTn>
                                        <p:tgtEl>
                                          <p:spTgt spid="2054"/>
                                        </p:tgtEl>
                                        <p:attrNameLst>
                                          <p:attrName>style.visibility</p:attrName>
                                        </p:attrNameLst>
                                      </p:cBhvr>
                                      <p:to>
                                        <p:strVal val="visible"/>
                                      </p:to>
                                    </p:set>
                                    <p:animEffect transition="in" filter="fade">
                                      <p:cBhvr>
                                        <p:cTn id="143" dur="2000"/>
                                        <p:tgtEl>
                                          <p:spTgt spid="2054"/>
                                        </p:tgtEl>
                                      </p:cBhvr>
                                    </p:animEffect>
                                  </p:childTnLst>
                                </p:cTn>
                              </p:par>
                              <p:par>
                                <p:cTn id="144" presetID="10" presetClass="entr" presetSubtype="0" fill="hold" nodeType="withEffect">
                                  <p:stCondLst>
                                    <p:cond delay="2000"/>
                                  </p:stCondLst>
                                  <p:childTnLst>
                                    <p:set>
                                      <p:cBhvr>
                                        <p:cTn id="145" dur="1" fill="hold">
                                          <p:stCondLst>
                                            <p:cond delay="0"/>
                                          </p:stCondLst>
                                        </p:cTn>
                                        <p:tgtEl>
                                          <p:spTgt spid="1034"/>
                                        </p:tgtEl>
                                        <p:attrNameLst>
                                          <p:attrName>style.visibility</p:attrName>
                                        </p:attrNameLst>
                                      </p:cBhvr>
                                      <p:to>
                                        <p:strVal val="visible"/>
                                      </p:to>
                                    </p:set>
                                    <p:animEffect transition="in" filter="fade">
                                      <p:cBhvr>
                                        <p:cTn id="146" dur="2000"/>
                                        <p:tgtEl>
                                          <p:spTgt spid="1034"/>
                                        </p:tgtEl>
                                      </p:cBhvr>
                                    </p:animEffect>
                                  </p:childTnLst>
                                </p:cTn>
                              </p:par>
                              <p:par>
                                <p:cTn id="147" presetID="10" presetClass="entr" presetSubtype="0" fill="hold" nodeType="withEffect">
                                  <p:stCondLst>
                                    <p:cond delay="2000"/>
                                  </p:stCondLst>
                                  <p:childTnLst>
                                    <p:set>
                                      <p:cBhvr>
                                        <p:cTn id="148" dur="1" fill="hold">
                                          <p:stCondLst>
                                            <p:cond delay="0"/>
                                          </p:stCondLst>
                                        </p:cTn>
                                        <p:tgtEl>
                                          <p:spTgt spid="2057"/>
                                        </p:tgtEl>
                                        <p:attrNameLst>
                                          <p:attrName>style.visibility</p:attrName>
                                        </p:attrNameLst>
                                      </p:cBhvr>
                                      <p:to>
                                        <p:strVal val="visible"/>
                                      </p:to>
                                    </p:set>
                                    <p:animEffect transition="in" filter="fade">
                                      <p:cBhvr>
                                        <p:cTn id="149" dur="2000"/>
                                        <p:tgtEl>
                                          <p:spTgt spid="2057"/>
                                        </p:tgtEl>
                                      </p:cBhvr>
                                    </p:animEffect>
                                  </p:childTnLst>
                                </p:cTn>
                              </p:par>
                              <p:par>
                                <p:cTn id="150" presetID="10" presetClass="entr" presetSubtype="0" fill="hold" nodeType="withEffect">
                                  <p:stCondLst>
                                    <p:cond delay="2000"/>
                                  </p:stCondLst>
                                  <p:childTnLst>
                                    <p:set>
                                      <p:cBhvr>
                                        <p:cTn id="151" dur="1" fill="hold">
                                          <p:stCondLst>
                                            <p:cond delay="0"/>
                                          </p:stCondLst>
                                        </p:cTn>
                                        <p:tgtEl>
                                          <p:spTgt spid="1035"/>
                                        </p:tgtEl>
                                        <p:attrNameLst>
                                          <p:attrName>style.visibility</p:attrName>
                                        </p:attrNameLst>
                                      </p:cBhvr>
                                      <p:to>
                                        <p:strVal val="visible"/>
                                      </p:to>
                                    </p:set>
                                    <p:animEffect transition="in" filter="fade">
                                      <p:cBhvr>
                                        <p:cTn id="152" dur="2000"/>
                                        <p:tgtEl>
                                          <p:spTgt spid="1035"/>
                                        </p:tgtEl>
                                      </p:cBhvr>
                                    </p:animEffect>
                                  </p:childTnLst>
                                </p:cTn>
                              </p:par>
                              <p:par>
                                <p:cTn id="153" presetID="10" presetClass="entr" presetSubtype="0" fill="hold" nodeType="withEffect">
                                  <p:stCondLst>
                                    <p:cond delay="2000"/>
                                  </p:stCondLst>
                                  <p:childTnLst>
                                    <p:set>
                                      <p:cBhvr>
                                        <p:cTn id="154" dur="1" fill="hold">
                                          <p:stCondLst>
                                            <p:cond delay="0"/>
                                          </p:stCondLst>
                                        </p:cTn>
                                        <p:tgtEl>
                                          <p:spTgt spid="1030"/>
                                        </p:tgtEl>
                                        <p:attrNameLst>
                                          <p:attrName>style.visibility</p:attrName>
                                        </p:attrNameLst>
                                      </p:cBhvr>
                                      <p:to>
                                        <p:strVal val="visible"/>
                                      </p:to>
                                    </p:set>
                                    <p:animEffect transition="in" filter="fade">
                                      <p:cBhvr>
                                        <p:cTn id="155" dur="2000"/>
                                        <p:tgtEl>
                                          <p:spTgt spid="1030"/>
                                        </p:tgtEl>
                                      </p:cBhvr>
                                    </p:animEffect>
                                  </p:childTnLst>
                                </p:cTn>
                              </p:par>
                              <p:par>
                                <p:cTn id="156" presetID="10" presetClass="entr" presetSubtype="0" fill="hold" nodeType="withEffect">
                                  <p:stCondLst>
                                    <p:cond delay="2000"/>
                                  </p:stCondLst>
                                  <p:childTnLst>
                                    <p:set>
                                      <p:cBhvr>
                                        <p:cTn id="157" dur="1" fill="hold">
                                          <p:stCondLst>
                                            <p:cond delay="0"/>
                                          </p:stCondLst>
                                        </p:cTn>
                                        <p:tgtEl>
                                          <p:spTgt spid="2060"/>
                                        </p:tgtEl>
                                        <p:attrNameLst>
                                          <p:attrName>style.visibility</p:attrName>
                                        </p:attrNameLst>
                                      </p:cBhvr>
                                      <p:to>
                                        <p:strVal val="visible"/>
                                      </p:to>
                                    </p:set>
                                    <p:animEffect transition="in" filter="fade">
                                      <p:cBhvr>
                                        <p:cTn id="158" dur="2000"/>
                                        <p:tgtEl>
                                          <p:spTgt spid="2060"/>
                                        </p:tgtEl>
                                      </p:cBhvr>
                                    </p:animEffect>
                                  </p:childTnLst>
                                </p:cTn>
                              </p:par>
                              <p:par>
                                <p:cTn id="159" presetID="10" presetClass="entr" presetSubtype="0" fill="hold" nodeType="withEffect">
                                  <p:stCondLst>
                                    <p:cond delay="2000"/>
                                  </p:stCondLst>
                                  <p:childTnLst>
                                    <p:set>
                                      <p:cBhvr>
                                        <p:cTn id="160" dur="1" fill="hold">
                                          <p:stCondLst>
                                            <p:cond delay="0"/>
                                          </p:stCondLst>
                                        </p:cTn>
                                        <p:tgtEl>
                                          <p:spTgt spid="1028"/>
                                        </p:tgtEl>
                                        <p:attrNameLst>
                                          <p:attrName>style.visibility</p:attrName>
                                        </p:attrNameLst>
                                      </p:cBhvr>
                                      <p:to>
                                        <p:strVal val="visible"/>
                                      </p:to>
                                    </p:set>
                                    <p:animEffect transition="in" filter="fade">
                                      <p:cBhvr>
                                        <p:cTn id="161" dur="2000"/>
                                        <p:tgtEl>
                                          <p:spTgt spid="1028"/>
                                        </p:tgtEl>
                                      </p:cBhvr>
                                    </p:animEffect>
                                  </p:childTnLst>
                                </p:cTn>
                              </p:par>
                              <p:par>
                                <p:cTn id="162" presetID="10" presetClass="entr" presetSubtype="0" fill="hold" nodeType="withEffect">
                                  <p:stCondLst>
                                    <p:cond delay="2000"/>
                                  </p:stCondLst>
                                  <p:childTnLst>
                                    <p:set>
                                      <p:cBhvr>
                                        <p:cTn id="163" dur="1" fill="hold">
                                          <p:stCondLst>
                                            <p:cond delay="0"/>
                                          </p:stCondLst>
                                        </p:cTn>
                                        <p:tgtEl>
                                          <p:spTgt spid="1031"/>
                                        </p:tgtEl>
                                        <p:attrNameLst>
                                          <p:attrName>style.visibility</p:attrName>
                                        </p:attrNameLst>
                                      </p:cBhvr>
                                      <p:to>
                                        <p:strVal val="visible"/>
                                      </p:to>
                                    </p:set>
                                    <p:animEffect transition="in" filter="fade">
                                      <p:cBhvr>
                                        <p:cTn id="164" dur="2000"/>
                                        <p:tgtEl>
                                          <p:spTgt spid="1031"/>
                                        </p:tgtEl>
                                      </p:cBhvr>
                                    </p:animEffect>
                                  </p:childTnLst>
                                </p:cTn>
                              </p:par>
                              <p:par>
                                <p:cTn id="165" presetID="10" presetClass="entr" presetSubtype="0" fill="hold" nodeType="withEffect">
                                  <p:stCondLst>
                                    <p:cond delay="2000"/>
                                  </p:stCondLst>
                                  <p:childTnLst>
                                    <p:set>
                                      <p:cBhvr>
                                        <p:cTn id="166" dur="1" fill="hold">
                                          <p:stCondLst>
                                            <p:cond delay="0"/>
                                          </p:stCondLst>
                                        </p:cTn>
                                        <p:tgtEl>
                                          <p:spTgt spid="2051"/>
                                        </p:tgtEl>
                                        <p:attrNameLst>
                                          <p:attrName>style.visibility</p:attrName>
                                        </p:attrNameLst>
                                      </p:cBhvr>
                                      <p:to>
                                        <p:strVal val="visible"/>
                                      </p:to>
                                    </p:set>
                                    <p:animEffect transition="in" filter="fade">
                                      <p:cBhvr>
                                        <p:cTn id="167" dur="2000"/>
                                        <p:tgtEl>
                                          <p:spTgt spid="2051"/>
                                        </p:tgtEl>
                                      </p:cBhvr>
                                    </p:animEffect>
                                  </p:childTnLst>
                                </p:cTn>
                              </p:par>
                              <p:par>
                                <p:cTn id="168" presetID="10" presetClass="entr" presetSubtype="0" fill="hold" nodeType="withEffect">
                                  <p:stCondLst>
                                    <p:cond delay="2000"/>
                                  </p:stCondLst>
                                  <p:childTnLst>
                                    <p:set>
                                      <p:cBhvr>
                                        <p:cTn id="169" dur="1" fill="hold">
                                          <p:stCondLst>
                                            <p:cond delay="0"/>
                                          </p:stCondLst>
                                        </p:cTn>
                                        <p:tgtEl>
                                          <p:spTgt spid="2062"/>
                                        </p:tgtEl>
                                        <p:attrNameLst>
                                          <p:attrName>style.visibility</p:attrName>
                                        </p:attrNameLst>
                                      </p:cBhvr>
                                      <p:to>
                                        <p:strVal val="visible"/>
                                      </p:to>
                                    </p:set>
                                    <p:animEffect transition="in" filter="fade">
                                      <p:cBhvr>
                                        <p:cTn id="170" dur="2000"/>
                                        <p:tgtEl>
                                          <p:spTgt spid="2062"/>
                                        </p:tgtEl>
                                      </p:cBhvr>
                                    </p:animEffect>
                                  </p:childTnLst>
                                </p:cTn>
                              </p:par>
                              <p:par>
                                <p:cTn id="171" presetID="10" presetClass="entr" presetSubtype="0" fill="hold" nodeType="withEffect">
                                  <p:stCondLst>
                                    <p:cond delay="2000"/>
                                  </p:stCondLst>
                                  <p:childTnLst>
                                    <p:set>
                                      <p:cBhvr>
                                        <p:cTn id="172" dur="1" fill="hold">
                                          <p:stCondLst>
                                            <p:cond delay="0"/>
                                          </p:stCondLst>
                                        </p:cTn>
                                        <p:tgtEl>
                                          <p:spTgt spid="1036"/>
                                        </p:tgtEl>
                                        <p:attrNameLst>
                                          <p:attrName>style.visibility</p:attrName>
                                        </p:attrNameLst>
                                      </p:cBhvr>
                                      <p:to>
                                        <p:strVal val="visible"/>
                                      </p:to>
                                    </p:set>
                                    <p:animEffect transition="in" filter="fade">
                                      <p:cBhvr>
                                        <p:cTn id="173" dur="2000"/>
                                        <p:tgtEl>
                                          <p:spTgt spid="1036"/>
                                        </p:tgtEl>
                                      </p:cBhvr>
                                    </p:animEffect>
                                  </p:childTnLst>
                                </p:cTn>
                              </p:par>
                              <p:par>
                                <p:cTn id="174" presetID="10" presetClass="entr" presetSubtype="0" fill="hold" nodeType="withEffect">
                                  <p:stCondLst>
                                    <p:cond delay="2000"/>
                                  </p:stCondLst>
                                  <p:childTnLst>
                                    <p:set>
                                      <p:cBhvr>
                                        <p:cTn id="175" dur="1" fill="hold">
                                          <p:stCondLst>
                                            <p:cond delay="0"/>
                                          </p:stCondLst>
                                        </p:cTn>
                                        <p:tgtEl>
                                          <p:spTgt spid="2052"/>
                                        </p:tgtEl>
                                        <p:attrNameLst>
                                          <p:attrName>style.visibility</p:attrName>
                                        </p:attrNameLst>
                                      </p:cBhvr>
                                      <p:to>
                                        <p:strVal val="visible"/>
                                      </p:to>
                                    </p:set>
                                    <p:animEffect transition="in" filter="fade">
                                      <p:cBhvr>
                                        <p:cTn id="176" dur="2000"/>
                                        <p:tgtEl>
                                          <p:spTgt spid="2052"/>
                                        </p:tgtEl>
                                      </p:cBhvr>
                                    </p:animEffect>
                                  </p:childTnLst>
                                </p:cTn>
                              </p:par>
                              <p:par>
                                <p:cTn id="177" presetID="10" presetClass="entr" presetSubtype="0" fill="hold" nodeType="withEffect">
                                  <p:stCondLst>
                                    <p:cond delay="2000"/>
                                  </p:stCondLst>
                                  <p:childTnLst>
                                    <p:set>
                                      <p:cBhvr>
                                        <p:cTn id="178" dur="1" fill="hold">
                                          <p:stCondLst>
                                            <p:cond delay="0"/>
                                          </p:stCondLst>
                                        </p:cTn>
                                        <p:tgtEl>
                                          <p:spTgt spid="10"/>
                                        </p:tgtEl>
                                        <p:attrNameLst>
                                          <p:attrName>style.visibility</p:attrName>
                                        </p:attrNameLst>
                                      </p:cBhvr>
                                      <p:to>
                                        <p:strVal val="visible"/>
                                      </p:to>
                                    </p:set>
                                    <p:animEffect transition="in" filter="fade">
                                      <p:cBhvr>
                                        <p:cTn id="179" dur="2000"/>
                                        <p:tgtEl>
                                          <p:spTgt spid="10"/>
                                        </p:tgtEl>
                                      </p:cBhvr>
                                    </p:animEffect>
                                  </p:childTnLst>
                                </p:cTn>
                              </p:par>
                              <p:par>
                                <p:cTn id="180" presetID="10" presetClass="entr" presetSubtype="0" fill="hold" nodeType="withEffect">
                                  <p:stCondLst>
                                    <p:cond delay="2000"/>
                                  </p:stCondLst>
                                  <p:childTnLst>
                                    <p:set>
                                      <p:cBhvr>
                                        <p:cTn id="181" dur="1" fill="hold">
                                          <p:stCondLst>
                                            <p:cond delay="0"/>
                                          </p:stCondLst>
                                        </p:cTn>
                                        <p:tgtEl>
                                          <p:spTgt spid="11"/>
                                        </p:tgtEl>
                                        <p:attrNameLst>
                                          <p:attrName>style.visibility</p:attrName>
                                        </p:attrNameLst>
                                      </p:cBhvr>
                                      <p:to>
                                        <p:strVal val="visible"/>
                                      </p:to>
                                    </p:set>
                                    <p:animEffect transition="in" filter="fade">
                                      <p:cBhvr>
                                        <p:cTn id="182" dur="2000"/>
                                        <p:tgtEl>
                                          <p:spTgt spid="11"/>
                                        </p:tgtEl>
                                      </p:cBhvr>
                                    </p:animEffect>
                                  </p:childTnLst>
                                </p:cTn>
                              </p:par>
                              <p:par>
                                <p:cTn id="183" presetID="10" presetClass="entr" presetSubtype="0" fill="hold" nodeType="withEffect">
                                  <p:stCondLst>
                                    <p:cond delay="2000"/>
                                  </p:stCondLst>
                                  <p:childTnLst>
                                    <p:set>
                                      <p:cBhvr>
                                        <p:cTn id="184" dur="1" fill="hold">
                                          <p:stCondLst>
                                            <p:cond delay="0"/>
                                          </p:stCondLst>
                                        </p:cTn>
                                        <p:tgtEl>
                                          <p:spTgt spid="1038"/>
                                        </p:tgtEl>
                                        <p:attrNameLst>
                                          <p:attrName>style.visibility</p:attrName>
                                        </p:attrNameLst>
                                      </p:cBhvr>
                                      <p:to>
                                        <p:strVal val="visible"/>
                                      </p:to>
                                    </p:set>
                                    <p:animEffect transition="in" filter="fade">
                                      <p:cBhvr>
                                        <p:cTn id="185" dur="2000"/>
                                        <p:tgtEl>
                                          <p:spTgt spid="1038"/>
                                        </p:tgtEl>
                                      </p:cBhvr>
                                    </p:animEffect>
                                  </p:childTnLst>
                                </p:cTn>
                              </p:par>
                              <p:par>
                                <p:cTn id="186" presetID="10" presetClass="entr" presetSubtype="0" fill="hold" nodeType="withEffect">
                                  <p:stCondLst>
                                    <p:cond delay="2000"/>
                                  </p:stCondLst>
                                  <p:childTnLst>
                                    <p:set>
                                      <p:cBhvr>
                                        <p:cTn id="187" dur="1" fill="hold">
                                          <p:stCondLst>
                                            <p:cond delay="0"/>
                                          </p:stCondLst>
                                        </p:cTn>
                                        <p:tgtEl>
                                          <p:spTgt spid="1029"/>
                                        </p:tgtEl>
                                        <p:attrNameLst>
                                          <p:attrName>style.visibility</p:attrName>
                                        </p:attrNameLst>
                                      </p:cBhvr>
                                      <p:to>
                                        <p:strVal val="visible"/>
                                      </p:to>
                                    </p:set>
                                    <p:animEffect transition="in" filter="fade">
                                      <p:cBhvr>
                                        <p:cTn id="188" dur="2000"/>
                                        <p:tgtEl>
                                          <p:spTgt spid="1029"/>
                                        </p:tgtEl>
                                      </p:cBhvr>
                                    </p:animEffect>
                                  </p:childTnLst>
                                </p:cTn>
                              </p:par>
                              <p:par>
                                <p:cTn id="189" presetID="10" presetClass="entr" presetSubtype="0" fill="hold" nodeType="withEffect">
                                  <p:stCondLst>
                                    <p:cond delay="2000"/>
                                  </p:stCondLst>
                                  <p:childTnLst>
                                    <p:set>
                                      <p:cBhvr>
                                        <p:cTn id="190" dur="1" fill="hold">
                                          <p:stCondLst>
                                            <p:cond delay="0"/>
                                          </p:stCondLst>
                                        </p:cTn>
                                        <p:tgtEl>
                                          <p:spTgt spid="13"/>
                                        </p:tgtEl>
                                        <p:attrNameLst>
                                          <p:attrName>style.visibility</p:attrName>
                                        </p:attrNameLst>
                                      </p:cBhvr>
                                      <p:to>
                                        <p:strVal val="visible"/>
                                      </p:to>
                                    </p:set>
                                    <p:animEffect transition="in" filter="fade">
                                      <p:cBhvr>
                                        <p:cTn id="191" dur="2000"/>
                                        <p:tgtEl>
                                          <p:spTgt spid="13"/>
                                        </p:tgtEl>
                                      </p:cBhvr>
                                    </p:animEffect>
                                  </p:childTnLst>
                                </p:cTn>
                              </p:par>
                              <p:par>
                                <p:cTn id="192" presetID="10" presetClass="entr" presetSubtype="0" fill="hold" nodeType="withEffect">
                                  <p:stCondLst>
                                    <p:cond delay="2000"/>
                                  </p:stCondLst>
                                  <p:childTnLst>
                                    <p:set>
                                      <p:cBhvr>
                                        <p:cTn id="193" dur="1" fill="hold">
                                          <p:stCondLst>
                                            <p:cond delay="0"/>
                                          </p:stCondLst>
                                        </p:cTn>
                                        <p:tgtEl>
                                          <p:spTgt spid="1033"/>
                                        </p:tgtEl>
                                        <p:attrNameLst>
                                          <p:attrName>style.visibility</p:attrName>
                                        </p:attrNameLst>
                                      </p:cBhvr>
                                      <p:to>
                                        <p:strVal val="visible"/>
                                      </p:to>
                                    </p:set>
                                    <p:animEffect transition="in" filter="fade">
                                      <p:cBhvr>
                                        <p:cTn id="194" dur="2000"/>
                                        <p:tgtEl>
                                          <p:spTgt spid="1033"/>
                                        </p:tgtEl>
                                      </p:cBhvr>
                                    </p:animEffect>
                                  </p:childTnLst>
                                </p:cTn>
                              </p:par>
                              <p:par>
                                <p:cTn id="195" presetID="10" presetClass="entr" presetSubtype="0" fill="hold" nodeType="withEffect">
                                  <p:stCondLst>
                                    <p:cond delay="2000"/>
                                  </p:stCondLst>
                                  <p:childTnLst>
                                    <p:set>
                                      <p:cBhvr>
                                        <p:cTn id="196" dur="1" fill="hold">
                                          <p:stCondLst>
                                            <p:cond delay="0"/>
                                          </p:stCondLst>
                                        </p:cTn>
                                        <p:tgtEl>
                                          <p:spTgt spid="2053"/>
                                        </p:tgtEl>
                                        <p:attrNameLst>
                                          <p:attrName>style.visibility</p:attrName>
                                        </p:attrNameLst>
                                      </p:cBhvr>
                                      <p:to>
                                        <p:strVal val="visible"/>
                                      </p:to>
                                    </p:set>
                                    <p:animEffect transition="in" filter="fade">
                                      <p:cBhvr>
                                        <p:cTn id="197" dur="2000"/>
                                        <p:tgtEl>
                                          <p:spTgt spid="2053"/>
                                        </p:tgtEl>
                                      </p:cBhvr>
                                    </p:animEffect>
                                  </p:childTnLst>
                                </p:cTn>
                              </p:par>
                              <p:par>
                                <p:cTn id="198" presetID="10" presetClass="entr" presetSubtype="0" fill="hold" nodeType="withEffect">
                                  <p:stCondLst>
                                    <p:cond delay="2000"/>
                                  </p:stCondLst>
                                  <p:childTnLst>
                                    <p:set>
                                      <p:cBhvr>
                                        <p:cTn id="199" dur="1" fill="hold">
                                          <p:stCondLst>
                                            <p:cond delay="0"/>
                                          </p:stCondLst>
                                        </p:cTn>
                                        <p:tgtEl>
                                          <p:spTgt spid="2064"/>
                                        </p:tgtEl>
                                        <p:attrNameLst>
                                          <p:attrName>style.visibility</p:attrName>
                                        </p:attrNameLst>
                                      </p:cBhvr>
                                      <p:to>
                                        <p:strVal val="visible"/>
                                      </p:to>
                                    </p:set>
                                    <p:animEffect transition="in" filter="fade">
                                      <p:cBhvr>
                                        <p:cTn id="200" dur="2000"/>
                                        <p:tgtEl>
                                          <p:spTgt spid="2064"/>
                                        </p:tgtEl>
                                      </p:cBhvr>
                                    </p:animEffect>
                                  </p:childTnLst>
                                </p:cTn>
                              </p:par>
                              <p:par>
                                <p:cTn id="201" presetID="10" presetClass="entr" presetSubtype="0" fill="hold" nodeType="withEffect">
                                  <p:stCondLst>
                                    <p:cond delay="2000"/>
                                  </p:stCondLst>
                                  <p:childTnLst>
                                    <p:set>
                                      <p:cBhvr>
                                        <p:cTn id="202" dur="1" fill="hold">
                                          <p:stCondLst>
                                            <p:cond delay="0"/>
                                          </p:stCondLst>
                                        </p:cTn>
                                        <p:tgtEl>
                                          <p:spTgt spid="2068"/>
                                        </p:tgtEl>
                                        <p:attrNameLst>
                                          <p:attrName>style.visibility</p:attrName>
                                        </p:attrNameLst>
                                      </p:cBhvr>
                                      <p:to>
                                        <p:strVal val="visible"/>
                                      </p:to>
                                    </p:set>
                                    <p:animEffect transition="in" filter="fade">
                                      <p:cBhvr>
                                        <p:cTn id="203" dur="2000"/>
                                        <p:tgtEl>
                                          <p:spTgt spid="2068"/>
                                        </p:tgtEl>
                                      </p:cBhvr>
                                    </p:animEffect>
                                  </p:childTnLst>
                                </p:cTn>
                              </p:par>
                              <p:par>
                                <p:cTn id="204" presetID="10" presetClass="entr" presetSubtype="0" fill="hold" nodeType="withEffect">
                                  <p:stCondLst>
                                    <p:cond delay="2000"/>
                                  </p:stCondLst>
                                  <p:childTnLst>
                                    <p:set>
                                      <p:cBhvr>
                                        <p:cTn id="205" dur="1" fill="hold">
                                          <p:stCondLst>
                                            <p:cond delay="0"/>
                                          </p:stCondLst>
                                        </p:cTn>
                                        <p:tgtEl>
                                          <p:spTgt spid="2065"/>
                                        </p:tgtEl>
                                        <p:attrNameLst>
                                          <p:attrName>style.visibility</p:attrName>
                                        </p:attrNameLst>
                                      </p:cBhvr>
                                      <p:to>
                                        <p:strVal val="visible"/>
                                      </p:to>
                                    </p:set>
                                    <p:animEffect transition="in" filter="fade">
                                      <p:cBhvr>
                                        <p:cTn id="206" dur="2000"/>
                                        <p:tgtEl>
                                          <p:spTgt spid="2065"/>
                                        </p:tgtEl>
                                      </p:cBhvr>
                                    </p:animEffect>
                                  </p:childTnLst>
                                </p:cTn>
                              </p:par>
                              <p:par>
                                <p:cTn id="207" presetID="10" presetClass="entr" presetSubtype="0" fill="hold" nodeType="withEffect">
                                  <p:stCondLst>
                                    <p:cond delay="2000"/>
                                  </p:stCondLst>
                                  <p:childTnLst>
                                    <p:set>
                                      <p:cBhvr>
                                        <p:cTn id="208" dur="1" fill="hold">
                                          <p:stCondLst>
                                            <p:cond delay="0"/>
                                          </p:stCondLst>
                                        </p:cTn>
                                        <p:tgtEl>
                                          <p:spTgt spid="2070"/>
                                        </p:tgtEl>
                                        <p:attrNameLst>
                                          <p:attrName>style.visibility</p:attrName>
                                        </p:attrNameLst>
                                      </p:cBhvr>
                                      <p:to>
                                        <p:strVal val="visible"/>
                                      </p:to>
                                    </p:set>
                                    <p:animEffect transition="in" filter="fade">
                                      <p:cBhvr>
                                        <p:cTn id="209" dur="2000"/>
                                        <p:tgtEl>
                                          <p:spTgt spid="2070"/>
                                        </p:tgtEl>
                                      </p:cBhvr>
                                    </p:animEffect>
                                  </p:childTnLst>
                                </p:cTn>
                              </p:par>
                              <p:par>
                                <p:cTn id="210" presetID="10" presetClass="entr" presetSubtype="0" fill="hold" nodeType="withEffect">
                                  <p:stCondLst>
                                    <p:cond delay="2000"/>
                                  </p:stCondLst>
                                  <p:childTnLst>
                                    <p:set>
                                      <p:cBhvr>
                                        <p:cTn id="211" dur="1" fill="hold">
                                          <p:stCondLst>
                                            <p:cond delay="0"/>
                                          </p:stCondLst>
                                        </p:cTn>
                                        <p:tgtEl>
                                          <p:spTgt spid="2069"/>
                                        </p:tgtEl>
                                        <p:attrNameLst>
                                          <p:attrName>style.visibility</p:attrName>
                                        </p:attrNameLst>
                                      </p:cBhvr>
                                      <p:to>
                                        <p:strVal val="visible"/>
                                      </p:to>
                                    </p:set>
                                    <p:animEffect transition="in" filter="fade">
                                      <p:cBhvr>
                                        <p:cTn id="212" dur="2000"/>
                                        <p:tgtEl>
                                          <p:spTgt spid="2069"/>
                                        </p:tgtEl>
                                      </p:cBhvr>
                                    </p:animEffect>
                                  </p:childTnLst>
                                </p:cTn>
                              </p:par>
                            </p:childTnLst>
                          </p:cTn>
                        </p:par>
                        <p:par>
                          <p:cTn id="213" fill="hold">
                            <p:stCondLst>
                              <p:cond delay="4000"/>
                            </p:stCondLst>
                            <p:childTnLst>
                              <p:par>
                                <p:cTn id="214" presetID="10" presetClass="entr" presetSubtype="0" fill="hold" nodeType="afterEffect">
                                  <p:stCondLst>
                                    <p:cond delay="0"/>
                                  </p:stCondLst>
                                  <p:childTnLst>
                                    <p:set>
                                      <p:cBhvr>
                                        <p:cTn id="215" dur="1" fill="hold">
                                          <p:stCondLst>
                                            <p:cond delay="0"/>
                                          </p:stCondLst>
                                        </p:cTn>
                                        <p:tgtEl>
                                          <p:spTgt spid="79"/>
                                        </p:tgtEl>
                                        <p:attrNameLst>
                                          <p:attrName>style.visibility</p:attrName>
                                        </p:attrNameLst>
                                      </p:cBhvr>
                                      <p:to>
                                        <p:strVal val="visible"/>
                                      </p:to>
                                    </p:set>
                                    <p:animEffect transition="in" filter="fade">
                                      <p:cBhvr>
                                        <p:cTn id="216"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9" grpId="0" animBg="1"/>
      <p:bldP spid="23"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493506"/>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225284" y="1805765"/>
            <a:ext cx="5327085" cy="28855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txBox="1">
            <a:spLocks/>
          </p:cNvSpPr>
          <p:nvPr/>
        </p:nvSpPr>
        <p:spPr>
          <a:xfrm>
            <a:off x="1274321" y="131223"/>
            <a:ext cx="9698479" cy="123375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900"/>
              </a:spcBef>
            </a:pPr>
            <a:r>
              <a:rPr lang="en-US" sz="3200" dirty="0" smtClean="0">
                <a:solidFill>
                  <a:schemeClr val="bg1"/>
                </a:solidFill>
                <a:latin typeface="+mj-lt"/>
                <a:ea typeface="Roboto" panose="02000000000000000000" pitchFamily="2" charset="0"/>
              </a:rPr>
              <a:t>How We Assure Quality</a:t>
            </a:r>
            <a:r>
              <a:rPr lang="id-ID" sz="3200" dirty="0" smtClean="0">
                <a:solidFill>
                  <a:schemeClr val="bg1"/>
                </a:solidFill>
                <a:latin typeface="+mj-lt"/>
                <a:ea typeface="Roboto" panose="02000000000000000000" pitchFamily="2" charset="0"/>
              </a:rPr>
              <a:t> </a:t>
            </a:r>
            <a:r>
              <a:rPr lang="en-US" sz="3200" dirty="0" smtClean="0">
                <a:latin typeface="+mj-lt"/>
                <a:ea typeface="Roboto" panose="02000000000000000000" pitchFamily="2" charset="0"/>
              </a:rPr>
              <a:t>Services</a:t>
            </a:r>
            <a:endParaRPr lang="id-ID" sz="3200" dirty="0" smtClean="0">
              <a:latin typeface="+mj-lt"/>
              <a:ea typeface="Roboto" panose="02000000000000000000" pitchFamily="2" charset="0"/>
            </a:endParaRPr>
          </a:p>
          <a:p>
            <a:pPr algn="ctr">
              <a:spcBef>
                <a:spcPts val="900"/>
              </a:spcBef>
            </a:pPr>
            <a:r>
              <a:rPr lang="en-US" sz="1500" dirty="0" smtClean="0">
                <a:solidFill>
                  <a:schemeClr val="bg1"/>
                </a:solidFill>
                <a:latin typeface="+mj-lt"/>
                <a:ea typeface="Roboto" panose="02000000000000000000" pitchFamily="2" charset="0"/>
              </a:rPr>
              <a:t>Test, Test &amp; Test is the key to assure quality services in Email Marketing . We use tools like Litmus or EmailOnAcid to test your email campaigns before they reach to your customers. We split test various designs to ensure maximum conversion and ROI.</a:t>
            </a:r>
            <a:endParaRPr lang="en-US" sz="1500" dirty="0">
              <a:solidFill>
                <a:schemeClr val="bg1"/>
              </a:solidFill>
              <a:latin typeface="+mj-lt"/>
              <a:ea typeface="Roboto" panose="02000000000000000000" pitchFamily="2" charset="0"/>
            </a:endParaRPr>
          </a:p>
        </p:txBody>
      </p:sp>
      <p:sp>
        <p:nvSpPr>
          <p:cNvPr id="22" name="Content Placeholder 2"/>
          <p:cNvSpPr txBox="1">
            <a:spLocks/>
          </p:cNvSpPr>
          <p:nvPr/>
        </p:nvSpPr>
        <p:spPr>
          <a:xfrm>
            <a:off x="6505466" y="4915455"/>
            <a:ext cx="4765744" cy="143233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2000" b="1" dirty="0" smtClean="0">
                <a:solidFill>
                  <a:srgbClr val="12B9DD"/>
                </a:solidFill>
                <a:latin typeface="+mj-lt"/>
                <a:ea typeface="Roboto" panose="02000000000000000000" pitchFamily="2" charset="0"/>
              </a:rPr>
              <a:t>EmailOnAcid</a:t>
            </a:r>
            <a:endParaRPr lang="id-ID" sz="2000" b="1" dirty="0" smtClean="0">
              <a:solidFill>
                <a:srgbClr val="12B9DD"/>
              </a:solidFill>
              <a:latin typeface="+mj-lt"/>
              <a:ea typeface="Roboto" panose="02000000000000000000" pitchFamily="2" charset="0"/>
            </a:endParaRPr>
          </a:p>
          <a:p>
            <a:pPr algn="l"/>
            <a:r>
              <a:rPr lang="en-US" sz="1500" dirty="0" smtClean="0">
                <a:latin typeface="+mj-lt"/>
                <a:ea typeface="Roboto" panose="02000000000000000000" pitchFamily="2" charset="0"/>
              </a:rPr>
              <a:t>Email On Acid is a self-serve email testing platform that aims to help users email marketing campaigns through targeting and improving render ability, deliverability, and click-through.</a:t>
            </a:r>
            <a:endParaRPr lang="id-ID" sz="1500" dirty="0">
              <a:latin typeface="+mj-lt"/>
              <a:ea typeface="Roboto" panose="02000000000000000000" pitchFamily="2" charset="0"/>
            </a:endParaRPr>
          </a:p>
        </p:txBody>
      </p: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24" name="Content Placeholder 2"/>
          <p:cNvSpPr txBox="1">
            <a:spLocks/>
          </p:cNvSpPr>
          <p:nvPr/>
        </p:nvSpPr>
        <p:spPr>
          <a:xfrm>
            <a:off x="881034" y="4915455"/>
            <a:ext cx="4765744" cy="137932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2000" b="1" dirty="0" smtClean="0">
                <a:solidFill>
                  <a:srgbClr val="12B9DD"/>
                </a:solidFill>
                <a:latin typeface="+mj-lt"/>
                <a:ea typeface="Roboto" panose="02000000000000000000" pitchFamily="2" charset="0"/>
              </a:rPr>
              <a:t>LITMUS</a:t>
            </a:r>
            <a:endParaRPr lang="id-ID" sz="2000" b="1" dirty="0" smtClean="0">
              <a:solidFill>
                <a:srgbClr val="12B9DD"/>
              </a:solidFill>
              <a:latin typeface="+mj-lt"/>
              <a:ea typeface="Roboto" panose="02000000000000000000" pitchFamily="2" charset="0"/>
            </a:endParaRPr>
          </a:p>
          <a:p>
            <a:r>
              <a:rPr lang="en-US" sz="1500" dirty="0" smtClean="0">
                <a:latin typeface="+mj-lt"/>
                <a:ea typeface="Roboto" panose="02000000000000000000" pitchFamily="2" charset="0"/>
              </a:rPr>
              <a:t>Litmus is a simple, web-based application that is the perfect complement to VerticalResponse, MailChimp, or any other mailing tool you’re using. Litmus is the email marketer’s secret weapon for bulletproof campaigns.</a:t>
            </a:r>
            <a:endParaRPr lang="id-ID" sz="1500" dirty="0">
              <a:latin typeface="+mj-lt"/>
              <a:ea typeface="Roboto" panose="02000000000000000000" pitchFamily="2" charset="0"/>
            </a:endParaRPr>
          </a:p>
        </p:txBody>
      </p:sp>
      <p:pic>
        <p:nvPicPr>
          <p:cNvPr id="3078" name="Picture 6" descr="C:\Users\I Dreambiz\Desktop\Litmus-email-inbox-preview-tool.jpg"/>
          <p:cNvPicPr>
            <a:picLocks noChangeAspect="1" noChangeArrowheads="1"/>
          </p:cNvPicPr>
          <p:nvPr/>
        </p:nvPicPr>
        <p:blipFill>
          <a:blip r:embed="rId2"/>
          <a:srcRect/>
          <a:stretch>
            <a:fillRect/>
          </a:stretch>
        </p:blipFill>
        <p:spPr bwMode="auto">
          <a:xfrm>
            <a:off x="225284" y="1802298"/>
            <a:ext cx="5325457" cy="2888972"/>
          </a:xfrm>
          <a:prstGeom prst="rect">
            <a:avLst/>
          </a:prstGeom>
          <a:noFill/>
        </p:spPr>
      </p:pic>
      <p:pic>
        <p:nvPicPr>
          <p:cNvPr id="26" name="Picture 2" descr="C:\Users\I Dreambiz\Desktop\main_logo.png"/>
          <p:cNvPicPr>
            <a:picLocks noChangeAspect="1" noChangeArrowheads="1"/>
          </p:cNvPicPr>
          <p:nvPr/>
        </p:nvPicPr>
        <p:blipFill>
          <a:blip r:embed="rId3"/>
          <a:srcRect/>
          <a:stretch>
            <a:fillRect/>
          </a:stretch>
        </p:blipFill>
        <p:spPr bwMode="auto">
          <a:xfrm>
            <a:off x="230868" y="6545761"/>
            <a:ext cx="880348" cy="286113"/>
          </a:xfrm>
          <a:prstGeom prst="rect">
            <a:avLst/>
          </a:prstGeom>
          <a:noFill/>
        </p:spPr>
      </p:pic>
      <p:sp>
        <p:nvSpPr>
          <p:cNvPr id="13" name="Rectangle 12"/>
          <p:cNvSpPr/>
          <p:nvPr/>
        </p:nvSpPr>
        <p:spPr>
          <a:xfrm>
            <a:off x="6599875" y="1852146"/>
            <a:ext cx="5327085" cy="28855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descr="C:\Users\I Dreambiz\Desktop\emailonacid.jpg"/>
          <p:cNvPicPr>
            <a:picLocks noChangeAspect="1" noChangeArrowheads="1"/>
          </p:cNvPicPr>
          <p:nvPr/>
        </p:nvPicPr>
        <p:blipFill>
          <a:blip r:embed="rId4"/>
          <a:srcRect/>
          <a:stretch>
            <a:fillRect/>
          </a:stretch>
        </p:blipFill>
        <p:spPr bwMode="auto">
          <a:xfrm>
            <a:off x="6599587" y="1855304"/>
            <a:ext cx="5340622" cy="2888974"/>
          </a:xfrm>
          <a:prstGeom prst="rect">
            <a:avLst/>
          </a:prstGeom>
          <a:noFill/>
        </p:spPr>
      </p:pic>
    </p:spTree>
    <p:extLst>
      <p:ext uri="{BB962C8B-B14F-4D97-AF65-F5344CB8AC3E}">
        <p14:creationId xmlns:p14="http://schemas.microsoft.com/office/powerpoint/2010/main" val="2260197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1+#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par>
                                <p:cTn id="16" presetID="22" presetClass="entr" presetSubtype="8" fill="hold" grpId="0" nodeType="withEffect">
                                  <p:stCondLst>
                                    <p:cond delay="2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10" presetClass="entr" presetSubtype="0" fill="hold" nodeType="withEffect">
                                  <p:stCondLst>
                                    <p:cond delay="250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2000"/>
                                        <p:tgtEl>
                                          <p:spTgt spid="3078"/>
                                        </p:tgtEl>
                                      </p:cBhvr>
                                    </p:animEffect>
                                  </p:childTnLst>
                                </p:cTn>
                              </p:par>
                              <p:par>
                                <p:cTn id="22" presetID="22" presetClass="entr" presetSubtype="8" fill="hold" grpId="0" nodeType="withEffect">
                                  <p:stCondLst>
                                    <p:cond delay="250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10" presetClass="entr" presetSubtype="0" fill="hold" nodeType="withEffect">
                                  <p:stCondLst>
                                    <p:cond delay="250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2000"/>
                                        <p:tgtEl>
                                          <p:spTgt spid="3075"/>
                                        </p:tgtEl>
                                      </p:cBhvr>
                                    </p:animEffect>
                                  </p:childTnLst>
                                </p:cTn>
                              </p:par>
                              <p:par>
                                <p:cTn id="28" presetID="22" presetClass="entr" presetSubtype="8" fill="hold" grpId="0" nodeType="withEffect">
                                  <p:stCondLst>
                                    <p:cond delay="500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1000"/>
                                        <p:tgtEl>
                                          <p:spTgt spid="22"/>
                                        </p:tgtEl>
                                      </p:cBhvr>
                                    </p:animEffect>
                                  </p:childTnLst>
                                </p:cTn>
                              </p:par>
                              <p:par>
                                <p:cTn id="31" presetID="22" presetClass="entr" presetSubtype="2" fill="hold" grpId="0" nodeType="withEffect">
                                  <p:stCondLst>
                                    <p:cond delay="500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10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p:bldP spid="22" grpId="0"/>
      <p:bldP spid="23" grpId="0"/>
      <p:bldP spid="24"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 y="0"/>
            <a:ext cx="12192000" cy="967409"/>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565845"/>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ontent Placeholder 2"/>
          <p:cNvSpPr txBox="1">
            <a:spLocks/>
          </p:cNvSpPr>
          <p:nvPr/>
        </p:nvSpPr>
        <p:spPr>
          <a:xfrm>
            <a:off x="1410628" y="223987"/>
            <a:ext cx="9512388" cy="59765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200" dirty="0" smtClean="0">
                <a:solidFill>
                  <a:schemeClr val="bg1"/>
                </a:solidFill>
                <a:latin typeface="+mj-lt"/>
                <a:ea typeface="Roboto" panose="02000000000000000000" pitchFamily="2" charset="0"/>
              </a:rPr>
              <a:t>What Our </a:t>
            </a:r>
            <a:r>
              <a:rPr lang="en-US" sz="3200" dirty="0" smtClean="0">
                <a:latin typeface="+mj-lt"/>
                <a:ea typeface="Roboto" panose="02000000000000000000" pitchFamily="2" charset="0"/>
              </a:rPr>
              <a:t>CLIENTS</a:t>
            </a:r>
            <a:r>
              <a:rPr lang="en-US" sz="3200" dirty="0" smtClean="0">
                <a:solidFill>
                  <a:schemeClr val="bg1"/>
                </a:solidFill>
                <a:latin typeface="+mj-lt"/>
                <a:ea typeface="Roboto" panose="02000000000000000000" pitchFamily="2" charset="0"/>
              </a:rPr>
              <a:t> Say About Us</a:t>
            </a:r>
            <a:endParaRPr lang="id-ID" sz="3200" dirty="0" smtClean="0">
              <a:solidFill>
                <a:schemeClr val="bg1"/>
              </a:solidFill>
              <a:latin typeface="+mj-lt"/>
              <a:ea typeface="Roboto" panose="02000000000000000000" pitchFamily="2" charset="0"/>
            </a:endParaRPr>
          </a:p>
        </p:txBody>
      </p:sp>
      <p:sp>
        <p:nvSpPr>
          <p:cNvPr id="21" name="Rectangle 20"/>
          <p:cNvSpPr/>
          <p:nvPr/>
        </p:nvSpPr>
        <p:spPr>
          <a:xfrm>
            <a:off x="5765170" y="1099609"/>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13" name="Rectangle 12"/>
          <p:cNvSpPr>
            <a:spLocks noChangeAspect="1"/>
          </p:cNvSpPr>
          <p:nvPr/>
        </p:nvSpPr>
        <p:spPr>
          <a:xfrm>
            <a:off x="-13867" y="3781062"/>
            <a:ext cx="2457934" cy="243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a:spLocks noChangeAspect="1"/>
          </p:cNvSpPr>
          <p:nvPr/>
        </p:nvSpPr>
        <p:spPr>
          <a:xfrm>
            <a:off x="2451000" y="1351062"/>
            <a:ext cx="2444067" cy="243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a:spLocks noChangeAspect="1"/>
          </p:cNvSpPr>
          <p:nvPr/>
        </p:nvSpPr>
        <p:spPr>
          <a:xfrm>
            <a:off x="4881000" y="3781062"/>
            <a:ext cx="2444067" cy="2430000"/>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a:spLocks noChangeAspect="1"/>
          </p:cNvSpPr>
          <p:nvPr/>
        </p:nvSpPr>
        <p:spPr>
          <a:xfrm>
            <a:off x="7304064" y="1351062"/>
            <a:ext cx="2444067" cy="243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a:spLocks noChangeAspect="1"/>
          </p:cNvSpPr>
          <p:nvPr/>
        </p:nvSpPr>
        <p:spPr>
          <a:xfrm>
            <a:off x="9734063" y="3781062"/>
            <a:ext cx="2457937" cy="243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a:off x="0" y="1351062"/>
            <a:ext cx="2767623" cy="2430000"/>
            <a:chOff x="0" y="0"/>
            <a:chExt cx="2767623" cy="2430000"/>
          </a:xfrm>
          <a:solidFill>
            <a:schemeClr val="bg1"/>
          </a:solidFill>
        </p:grpSpPr>
        <p:sp>
          <p:nvSpPr>
            <p:cNvPr id="22" name="Rectangle 21"/>
            <p:cNvSpPr>
              <a:spLocks noChangeAspect="1"/>
            </p:cNvSpPr>
            <p:nvPr/>
          </p:nvSpPr>
          <p:spPr>
            <a:xfrm>
              <a:off x="0" y="0"/>
              <a:ext cx="2444067" cy="243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Isosceles Triangle 23"/>
            <p:cNvSpPr/>
            <p:nvPr/>
          </p:nvSpPr>
          <p:spPr>
            <a:xfrm rot="5400000">
              <a:off x="2472202" y="1053222"/>
              <a:ext cx="267286" cy="3235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5" name="Group 24"/>
          <p:cNvGrpSpPr/>
          <p:nvPr/>
        </p:nvGrpSpPr>
        <p:grpSpPr>
          <a:xfrm>
            <a:off x="7304065" y="3781062"/>
            <a:ext cx="2753556" cy="2430000"/>
            <a:chOff x="7304065" y="2430000"/>
            <a:chExt cx="2753556" cy="2430000"/>
          </a:xfrm>
          <a:solidFill>
            <a:schemeClr val="bg1"/>
          </a:solidFill>
        </p:grpSpPr>
        <p:sp>
          <p:nvSpPr>
            <p:cNvPr id="26" name="Rectangle 25"/>
            <p:cNvSpPr>
              <a:spLocks noChangeAspect="1"/>
            </p:cNvSpPr>
            <p:nvPr/>
          </p:nvSpPr>
          <p:spPr>
            <a:xfrm>
              <a:off x="7304065" y="2430000"/>
              <a:ext cx="2430000" cy="243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Isosceles Triangle 26"/>
            <p:cNvSpPr/>
            <p:nvPr/>
          </p:nvSpPr>
          <p:spPr>
            <a:xfrm rot="5400000">
              <a:off x="9762200" y="3483222"/>
              <a:ext cx="267286" cy="3235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p:cNvGrpSpPr/>
          <p:nvPr/>
        </p:nvGrpSpPr>
        <p:grpSpPr>
          <a:xfrm>
            <a:off x="4902000" y="1351062"/>
            <a:ext cx="2402066" cy="2753557"/>
            <a:chOff x="4902000" y="0"/>
            <a:chExt cx="2402066" cy="2753557"/>
          </a:xfrm>
          <a:solidFill>
            <a:schemeClr val="bg1"/>
          </a:solidFill>
        </p:grpSpPr>
        <p:sp>
          <p:nvSpPr>
            <p:cNvPr id="29" name="Rectangle 28"/>
            <p:cNvSpPr>
              <a:spLocks noChangeAspect="1"/>
            </p:cNvSpPr>
            <p:nvPr/>
          </p:nvSpPr>
          <p:spPr>
            <a:xfrm>
              <a:off x="4902000" y="0"/>
              <a:ext cx="2402066" cy="243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Isosceles Triangle 29"/>
            <p:cNvSpPr/>
            <p:nvPr/>
          </p:nvSpPr>
          <p:spPr>
            <a:xfrm rot="10800000">
              <a:off x="5955423" y="2430000"/>
              <a:ext cx="267286" cy="3235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1" name="Group 30"/>
          <p:cNvGrpSpPr/>
          <p:nvPr/>
        </p:nvGrpSpPr>
        <p:grpSpPr>
          <a:xfrm>
            <a:off x="9410508" y="1351062"/>
            <a:ext cx="2781492" cy="2430000"/>
            <a:chOff x="9410508" y="0"/>
            <a:chExt cx="2781492" cy="2430000"/>
          </a:xfrm>
          <a:solidFill>
            <a:schemeClr val="bg1"/>
          </a:solidFill>
        </p:grpSpPr>
        <p:sp>
          <p:nvSpPr>
            <p:cNvPr id="32" name="Rectangle 31"/>
            <p:cNvSpPr>
              <a:spLocks noChangeAspect="1"/>
            </p:cNvSpPr>
            <p:nvPr/>
          </p:nvSpPr>
          <p:spPr>
            <a:xfrm>
              <a:off x="9734064" y="0"/>
              <a:ext cx="2457936" cy="243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Isosceles Triangle 32"/>
            <p:cNvSpPr/>
            <p:nvPr/>
          </p:nvSpPr>
          <p:spPr>
            <a:xfrm rot="16200000">
              <a:off x="9438644" y="1053222"/>
              <a:ext cx="267286" cy="3235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Group 33"/>
          <p:cNvGrpSpPr/>
          <p:nvPr/>
        </p:nvGrpSpPr>
        <p:grpSpPr>
          <a:xfrm>
            <a:off x="2120508" y="3781062"/>
            <a:ext cx="2774559" cy="2430000"/>
            <a:chOff x="2120508" y="2430000"/>
            <a:chExt cx="2753559" cy="2430000"/>
          </a:xfrm>
          <a:solidFill>
            <a:schemeClr val="bg1"/>
          </a:solidFill>
        </p:grpSpPr>
        <p:sp>
          <p:nvSpPr>
            <p:cNvPr id="35" name="Rectangle 34"/>
            <p:cNvSpPr>
              <a:spLocks noChangeAspect="1"/>
            </p:cNvSpPr>
            <p:nvPr/>
          </p:nvSpPr>
          <p:spPr>
            <a:xfrm>
              <a:off x="2444067" y="2430000"/>
              <a:ext cx="2430000" cy="243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Isosceles Triangle 35"/>
            <p:cNvSpPr/>
            <p:nvPr/>
          </p:nvSpPr>
          <p:spPr>
            <a:xfrm rot="16200000">
              <a:off x="2148644" y="3483222"/>
              <a:ext cx="267286" cy="3235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7" name="Title 13"/>
          <p:cNvSpPr txBox="1">
            <a:spLocks/>
          </p:cNvSpPr>
          <p:nvPr/>
        </p:nvSpPr>
        <p:spPr>
          <a:xfrm>
            <a:off x="5155094" y="4240703"/>
            <a:ext cx="2054086" cy="17095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500" b="1" dirty="0" smtClean="0">
                <a:solidFill>
                  <a:schemeClr val="bg1"/>
                </a:solidFill>
                <a:latin typeface="+mj-lt"/>
                <a:ea typeface="Roboto" panose="02000000000000000000" pitchFamily="2" charset="0"/>
              </a:rPr>
              <a:t>Investors Clinic</a:t>
            </a:r>
          </a:p>
          <a:p>
            <a:r>
              <a:rPr lang="en-US" sz="1300" dirty="0" smtClean="0">
                <a:solidFill>
                  <a:schemeClr val="bg1"/>
                </a:solidFill>
                <a:latin typeface="+mj-lt"/>
                <a:ea typeface="Roboto" panose="02000000000000000000" pitchFamily="2" charset="0"/>
              </a:rPr>
              <a:t>We have used iDreamBiz several times and they are responsive and provide high quality HTML designs that meet our needs. Highly recommend.</a:t>
            </a:r>
            <a:endParaRPr lang="en-US" sz="1300" dirty="0">
              <a:solidFill>
                <a:schemeClr val="bg1"/>
              </a:solidFill>
              <a:latin typeface="+mj-lt"/>
              <a:ea typeface="Roboto" panose="02000000000000000000" pitchFamily="2" charset="0"/>
            </a:endParaRPr>
          </a:p>
        </p:txBody>
      </p:sp>
      <p:sp>
        <p:nvSpPr>
          <p:cNvPr id="38" name="Title 13"/>
          <p:cNvSpPr txBox="1">
            <a:spLocks/>
          </p:cNvSpPr>
          <p:nvPr/>
        </p:nvSpPr>
        <p:spPr>
          <a:xfrm>
            <a:off x="2690190" y="1364978"/>
            <a:ext cx="2173357" cy="23588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500" b="1" dirty="0" smtClean="0">
                <a:solidFill>
                  <a:schemeClr val="bg1"/>
                </a:solidFill>
                <a:latin typeface="+mj-lt"/>
                <a:ea typeface="Roboto" panose="02000000000000000000" pitchFamily="2" charset="0"/>
              </a:rPr>
              <a:t>Simon, Xtralights.com</a:t>
            </a:r>
            <a:endParaRPr lang="id-ID" sz="1500" b="1" dirty="0" smtClean="0">
              <a:solidFill>
                <a:schemeClr val="bg1"/>
              </a:solidFill>
              <a:latin typeface="+mj-lt"/>
              <a:ea typeface="Roboto" panose="02000000000000000000" pitchFamily="2" charset="0"/>
            </a:endParaRPr>
          </a:p>
          <a:p>
            <a:r>
              <a:rPr lang="en-US" sz="1300" dirty="0" smtClean="0">
                <a:solidFill>
                  <a:schemeClr val="bg1"/>
                </a:solidFill>
                <a:latin typeface="+mj-lt"/>
                <a:ea typeface="Roboto" panose="02000000000000000000" pitchFamily="2" charset="0"/>
              </a:rPr>
              <a:t>So far these guys are doing an amazing job for my Email marketing. While our SEO is doing trash, our Email marketing is actually doing so well that we don't even need SEO anymore! Their service is generating wonderful ROI than any other marketing channels now.</a:t>
            </a:r>
            <a:endParaRPr lang="en-US" sz="1300" dirty="0">
              <a:solidFill>
                <a:schemeClr val="bg1"/>
              </a:solidFill>
              <a:latin typeface="+mj-lt"/>
              <a:ea typeface="Roboto" panose="02000000000000000000" pitchFamily="2" charset="0"/>
            </a:endParaRPr>
          </a:p>
        </p:txBody>
      </p:sp>
      <p:sp>
        <p:nvSpPr>
          <p:cNvPr id="39" name="Title 13"/>
          <p:cNvSpPr txBox="1">
            <a:spLocks/>
          </p:cNvSpPr>
          <p:nvPr/>
        </p:nvSpPr>
        <p:spPr>
          <a:xfrm>
            <a:off x="10031896" y="3816629"/>
            <a:ext cx="2160104" cy="23588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500" b="1" dirty="0" smtClean="0">
                <a:solidFill>
                  <a:schemeClr val="bg1"/>
                </a:solidFill>
                <a:latin typeface="+mj-lt"/>
                <a:ea typeface="Roboto" panose="02000000000000000000" pitchFamily="2" charset="0"/>
              </a:rPr>
              <a:t>Bike2Power</a:t>
            </a:r>
          </a:p>
          <a:p>
            <a:r>
              <a:rPr lang="en-US" sz="1300" dirty="0" smtClean="0">
                <a:solidFill>
                  <a:schemeClr val="bg1"/>
                </a:solidFill>
                <a:latin typeface="+mj-lt"/>
                <a:ea typeface="Roboto" panose="02000000000000000000" pitchFamily="2" charset="0"/>
              </a:rPr>
              <a:t>Working with iDreamBiz has been fantastic. The quality of work produced has been outstanding. Great communication and quick turn around. They are very efficient meeting all expectations upon delivering the project on time with a great results.</a:t>
            </a:r>
            <a:endParaRPr lang="en-US" sz="1300" dirty="0">
              <a:solidFill>
                <a:schemeClr val="bg1"/>
              </a:solidFill>
              <a:latin typeface="+mj-lt"/>
              <a:ea typeface="Roboto" panose="02000000000000000000" pitchFamily="2" charset="0"/>
            </a:endParaRPr>
          </a:p>
        </p:txBody>
      </p:sp>
      <p:sp>
        <p:nvSpPr>
          <p:cNvPr id="40" name="Title 13"/>
          <p:cNvSpPr txBox="1">
            <a:spLocks/>
          </p:cNvSpPr>
          <p:nvPr/>
        </p:nvSpPr>
        <p:spPr>
          <a:xfrm>
            <a:off x="0" y="3843135"/>
            <a:ext cx="2146851" cy="23323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500" b="1" dirty="0" smtClean="0">
                <a:solidFill>
                  <a:schemeClr val="bg1"/>
                </a:solidFill>
                <a:latin typeface="+mj-lt"/>
                <a:ea typeface="Roboto" panose="02000000000000000000" pitchFamily="2" charset="0"/>
              </a:rPr>
              <a:t>Tech Mahindra</a:t>
            </a:r>
          </a:p>
          <a:p>
            <a:pPr algn="r"/>
            <a:r>
              <a:rPr lang="en-US" sz="1300" dirty="0" smtClean="0">
                <a:solidFill>
                  <a:schemeClr val="bg1"/>
                </a:solidFill>
                <a:latin typeface="+mj-lt"/>
                <a:ea typeface="Roboto" panose="02000000000000000000" pitchFamily="2" charset="0"/>
              </a:rPr>
              <a:t>Work was done very well, on time with good communication. We like the ability to track and improve success rates with accurate metrics.</a:t>
            </a:r>
            <a:endParaRPr lang="en-US" sz="1300" dirty="0">
              <a:solidFill>
                <a:schemeClr val="bg1"/>
              </a:solidFill>
              <a:latin typeface="+mj-lt"/>
              <a:ea typeface="Roboto" panose="02000000000000000000" pitchFamily="2" charset="0"/>
            </a:endParaRPr>
          </a:p>
        </p:txBody>
      </p:sp>
      <p:sp>
        <p:nvSpPr>
          <p:cNvPr id="41" name="Title 13"/>
          <p:cNvSpPr txBox="1">
            <a:spLocks/>
          </p:cNvSpPr>
          <p:nvPr/>
        </p:nvSpPr>
        <p:spPr>
          <a:xfrm>
            <a:off x="7447720" y="1391481"/>
            <a:ext cx="2160105" cy="231913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500" b="1" dirty="0" smtClean="0">
                <a:solidFill>
                  <a:schemeClr val="bg1"/>
                </a:solidFill>
                <a:latin typeface="+mj-lt"/>
                <a:ea typeface="Roboto" panose="02000000000000000000" pitchFamily="2" charset="0"/>
              </a:rPr>
              <a:t>Parag Patel, Foresight</a:t>
            </a:r>
          </a:p>
          <a:p>
            <a:r>
              <a:rPr lang="en-US" sz="1300" dirty="0" smtClean="0">
                <a:solidFill>
                  <a:schemeClr val="bg1"/>
                </a:solidFill>
                <a:latin typeface="+mj-lt"/>
                <a:ea typeface="Roboto" panose="02000000000000000000" pitchFamily="2" charset="0"/>
              </a:rPr>
              <a:t>I can't say how wonderful it was to work with this team. We needed what seemed like endless adjustments due to our misunderstanding of technology. These guys not once lost patience but quickly strove to explain what could be and could not be done. </a:t>
            </a:r>
            <a:endParaRPr lang="en-US" sz="1300" dirty="0">
              <a:solidFill>
                <a:schemeClr val="bg1"/>
              </a:solidFill>
              <a:latin typeface="+mj-lt"/>
              <a:ea typeface="Roboto" panose="02000000000000000000" pitchFamily="2" charset="0"/>
            </a:endParaRPr>
          </a:p>
        </p:txBody>
      </p:sp>
      <p:pic>
        <p:nvPicPr>
          <p:cNvPr id="5122" name="Picture 2" descr="C:\Users\I Dreambiz\AppData\Roaming\Skype\My Skype Received Files\foresight_logo2.png"/>
          <p:cNvPicPr>
            <a:picLocks noChangeAspect="1" noChangeArrowheads="1"/>
          </p:cNvPicPr>
          <p:nvPr/>
        </p:nvPicPr>
        <p:blipFill>
          <a:blip r:embed="rId2"/>
          <a:srcRect/>
          <a:stretch>
            <a:fillRect/>
          </a:stretch>
        </p:blipFill>
        <p:spPr bwMode="auto">
          <a:xfrm>
            <a:off x="9889710" y="2174327"/>
            <a:ext cx="2219325" cy="819150"/>
          </a:xfrm>
          <a:prstGeom prst="rect">
            <a:avLst/>
          </a:prstGeom>
          <a:noFill/>
        </p:spPr>
      </p:pic>
      <p:pic>
        <p:nvPicPr>
          <p:cNvPr id="5123" name="Picture 3" descr="C:\Users\I Dreambiz\AppData\Roaming\Skype\My Skype Received Files\logo-xtralights.gif"/>
          <p:cNvPicPr>
            <a:picLocks noChangeAspect="1" noChangeArrowheads="1"/>
          </p:cNvPicPr>
          <p:nvPr/>
        </p:nvPicPr>
        <p:blipFill>
          <a:blip r:embed="rId3"/>
          <a:srcRect/>
          <a:stretch>
            <a:fillRect/>
          </a:stretch>
        </p:blipFill>
        <p:spPr bwMode="auto">
          <a:xfrm>
            <a:off x="66260" y="2111380"/>
            <a:ext cx="2381250" cy="838200"/>
          </a:xfrm>
          <a:prstGeom prst="rect">
            <a:avLst/>
          </a:prstGeom>
          <a:noFill/>
        </p:spPr>
      </p:pic>
      <p:pic>
        <p:nvPicPr>
          <p:cNvPr id="5124" name="Picture 4" descr="C:\Users\I Dreambiz\AppData\Roaming\Skype\My Skype Received Files\bike.png"/>
          <p:cNvPicPr>
            <a:picLocks noChangeAspect="1" noChangeArrowheads="1"/>
          </p:cNvPicPr>
          <p:nvPr/>
        </p:nvPicPr>
        <p:blipFill>
          <a:blip r:embed="rId4"/>
          <a:srcRect/>
          <a:stretch>
            <a:fillRect/>
          </a:stretch>
        </p:blipFill>
        <p:spPr bwMode="auto">
          <a:xfrm>
            <a:off x="7372419" y="4478134"/>
            <a:ext cx="2219325" cy="1143000"/>
          </a:xfrm>
          <a:prstGeom prst="rect">
            <a:avLst/>
          </a:prstGeom>
          <a:noFill/>
        </p:spPr>
      </p:pic>
      <p:pic>
        <p:nvPicPr>
          <p:cNvPr id="5125" name="Picture 5" descr="C:\Users\I Dreambiz\AppData\Roaming\Skype\My Skype Received Files\tech.png"/>
          <p:cNvPicPr>
            <a:picLocks noChangeAspect="1" noChangeArrowheads="1"/>
          </p:cNvPicPr>
          <p:nvPr/>
        </p:nvPicPr>
        <p:blipFill>
          <a:blip r:embed="rId5"/>
          <a:srcRect/>
          <a:stretch>
            <a:fillRect/>
          </a:stretch>
        </p:blipFill>
        <p:spPr bwMode="auto">
          <a:xfrm>
            <a:off x="2587763" y="4642338"/>
            <a:ext cx="2219325" cy="628650"/>
          </a:xfrm>
          <a:prstGeom prst="rect">
            <a:avLst/>
          </a:prstGeom>
          <a:noFill/>
        </p:spPr>
      </p:pic>
      <p:pic>
        <p:nvPicPr>
          <p:cNvPr id="5126" name="Picture 6" descr="C:\Users\I Dreambiz\AppData\Roaming\Skype\My Skype Received Files\inv.png"/>
          <p:cNvPicPr>
            <a:picLocks noChangeAspect="1" noChangeArrowheads="1"/>
          </p:cNvPicPr>
          <p:nvPr/>
        </p:nvPicPr>
        <p:blipFill>
          <a:blip r:embed="rId6"/>
          <a:srcRect/>
          <a:stretch>
            <a:fillRect/>
          </a:stretch>
        </p:blipFill>
        <p:spPr bwMode="auto">
          <a:xfrm>
            <a:off x="5040037" y="1448220"/>
            <a:ext cx="2143120" cy="2143120"/>
          </a:xfrm>
          <a:prstGeom prst="rect">
            <a:avLst/>
          </a:prstGeom>
          <a:noFill/>
        </p:spPr>
      </p:pic>
      <p:pic>
        <p:nvPicPr>
          <p:cNvPr id="44" name="Picture 2" descr="C:\Users\I Dreambiz\Desktop\main_logo.png"/>
          <p:cNvPicPr>
            <a:picLocks noChangeAspect="1" noChangeArrowheads="1"/>
          </p:cNvPicPr>
          <p:nvPr/>
        </p:nvPicPr>
        <p:blipFill>
          <a:blip r:embed="rId7"/>
          <a:srcRect/>
          <a:stretch>
            <a:fillRect/>
          </a:stretch>
        </p:blipFill>
        <p:spPr bwMode="auto">
          <a:xfrm>
            <a:off x="230868" y="6559013"/>
            <a:ext cx="880348" cy="286113"/>
          </a:xfrm>
          <a:prstGeom prst="rect">
            <a:avLst/>
          </a:prstGeom>
          <a:noFill/>
        </p:spPr>
      </p:pic>
    </p:spTree>
    <p:extLst>
      <p:ext uri="{BB962C8B-B14F-4D97-AF65-F5344CB8AC3E}">
        <p14:creationId xmlns:p14="http://schemas.microsoft.com/office/powerpoint/2010/main" val="4093930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 presetClass="entr" presetSubtype="2"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1+#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1000" fill="hold"/>
                                        <p:tgtEl>
                                          <p:spTgt spid="34"/>
                                        </p:tgtEl>
                                        <p:attrNameLst>
                                          <p:attrName>ppt_x</p:attrName>
                                        </p:attrNameLst>
                                      </p:cBhvr>
                                      <p:tavLst>
                                        <p:tav tm="0">
                                          <p:val>
                                            <p:strVal val="0-#ppt_w/2"/>
                                          </p:val>
                                        </p:tav>
                                        <p:tav tm="100000">
                                          <p:val>
                                            <p:strVal val="#ppt_x"/>
                                          </p:val>
                                        </p:tav>
                                      </p:tavLst>
                                    </p:anim>
                                    <p:anim calcmode="lin" valueType="num">
                                      <p:cBhvr additive="base">
                                        <p:cTn id="30" dur="1000" fill="hold"/>
                                        <p:tgtEl>
                                          <p:spTgt spid="34"/>
                                        </p:tgtEl>
                                        <p:attrNameLst>
                                          <p:attrName>ppt_y</p:attrName>
                                        </p:attrNameLst>
                                      </p:cBhvr>
                                      <p:tavLst>
                                        <p:tav tm="0">
                                          <p:val>
                                            <p:strVal val="#ppt_y"/>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000" fill="hold"/>
                                        <p:tgtEl>
                                          <p:spTgt spid="28"/>
                                        </p:tgtEl>
                                        <p:attrNameLst>
                                          <p:attrName>ppt_x</p:attrName>
                                        </p:attrNameLst>
                                      </p:cBhvr>
                                      <p:tavLst>
                                        <p:tav tm="0">
                                          <p:val>
                                            <p:strVal val="#ppt_x"/>
                                          </p:val>
                                        </p:tav>
                                        <p:tav tm="100000">
                                          <p:val>
                                            <p:strVal val="#ppt_x"/>
                                          </p:val>
                                        </p:tav>
                                      </p:tavLst>
                                    </p:anim>
                                    <p:anim calcmode="lin" valueType="num">
                                      <p:cBhvr additive="base">
                                        <p:cTn id="34" dur="10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1+#ppt_w/2"/>
                                          </p:val>
                                        </p:tav>
                                        <p:tav tm="100000">
                                          <p:val>
                                            <p:strVal val="#ppt_x"/>
                                          </p:val>
                                        </p:tav>
                                      </p:tavLst>
                                    </p:anim>
                                    <p:anim calcmode="lin" valueType="num">
                                      <p:cBhvr additive="base">
                                        <p:cTn id="38" dur="10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0-#ppt_w/2"/>
                                          </p:val>
                                        </p:tav>
                                        <p:tav tm="100000">
                                          <p:val>
                                            <p:strVal val="#ppt_x"/>
                                          </p:val>
                                        </p:tav>
                                      </p:tavLst>
                                    </p:anim>
                                    <p:anim calcmode="lin" valueType="num">
                                      <p:cBhvr additive="base">
                                        <p:cTn id="42" dur="10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0-#ppt_w/2"/>
                                          </p:val>
                                        </p:tav>
                                        <p:tav tm="100000">
                                          <p:val>
                                            <p:strVal val="#ppt_x"/>
                                          </p:val>
                                        </p:tav>
                                      </p:tavLst>
                                    </p:anim>
                                    <p:anim calcmode="lin" valueType="num">
                                      <p:cBhvr additive="base">
                                        <p:cTn id="46" dur="10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00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1" fill="hold" grpId="0" nodeType="withEffect">
                                  <p:stCondLst>
                                    <p:cond delay="100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0-#ppt_h/2"/>
                                          </p:val>
                                        </p:tav>
                                        <p:tav tm="100000">
                                          <p:val>
                                            <p:strVal val="#ppt_y"/>
                                          </p:val>
                                        </p:tav>
                                      </p:tavLst>
                                    </p:anim>
                                  </p:childTnLst>
                                </p:cTn>
                              </p:par>
                              <p:par>
                                <p:cTn id="55" presetID="2" presetClass="entr" presetSubtype="8" fill="hold" grpId="0" nodeType="withEffect">
                                  <p:stCondLst>
                                    <p:cond delay="100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000" fill="hold"/>
                                        <p:tgtEl>
                                          <p:spTgt spid="17"/>
                                        </p:tgtEl>
                                        <p:attrNameLst>
                                          <p:attrName>ppt_x</p:attrName>
                                        </p:attrNameLst>
                                      </p:cBhvr>
                                      <p:tavLst>
                                        <p:tav tm="0">
                                          <p:val>
                                            <p:strVal val="0-#ppt_w/2"/>
                                          </p:val>
                                        </p:tav>
                                        <p:tav tm="100000">
                                          <p:val>
                                            <p:strVal val="#ppt_x"/>
                                          </p:val>
                                        </p:tav>
                                      </p:tavLst>
                                    </p:anim>
                                    <p:anim calcmode="lin" valueType="num">
                                      <p:cBhvr additive="base">
                                        <p:cTn id="58" dur="10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100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1000" fill="hold"/>
                                        <p:tgtEl>
                                          <p:spTgt spid="18"/>
                                        </p:tgtEl>
                                        <p:attrNameLst>
                                          <p:attrName>ppt_x</p:attrName>
                                        </p:attrNameLst>
                                      </p:cBhvr>
                                      <p:tavLst>
                                        <p:tav tm="0">
                                          <p:val>
                                            <p:strVal val="1+#ppt_w/2"/>
                                          </p:val>
                                        </p:tav>
                                        <p:tav tm="100000">
                                          <p:val>
                                            <p:strVal val="#ppt_x"/>
                                          </p:val>
                                        </p:tav>
                                      </p:tavLst>
                                    </p:anim>
                                    <p:anim calcmode="lin" valueType="num">
                                      <p:cBhvr additive="base">
                                        <p:cTn id="62" dur="1000" fill="hold"/>
                                        <p:tgtEl>
                                          <p:spTgt spid="18"/>
                                        </p:tgtEl>
                                        <p:attrNameLst>
                                          <p:attrName>ppt_y</p:attrName>
                                        </p:attrNameLst>
                                      </p:cBhvr>
                                      <p:tavLst>
                                        <p:tav tm="0">
                                          <p:val>
                                            <p:strVal val="#ppt_y"/>
                                          </p:val>
                                        </p:tav>
                                        <p:tav tm="100000">
                                          <p:val>
                                            <p:strVal val="#ppt_y"/>
                                          </p:val>
                                        </p:tav>
                                      </p:tavLst>
                                    </p:anim>
                                  </p:childTnLst>
                                </p:cTn>
                              </p:par>
                              <p:par>
                                <p:cTn id="63" presetID="10" presetClass="entr" presetSubtype="0" fill="hold" nodeType="withEffect">
                                  <p:stCondLst>
                                    <p:cond delay="1000"/>
                                  </p:stCondLst>
                                  <p:childTnLst>
                                    <p:set>
                                      <p:cBhvr>
                                        <p:cTn id="64" dur="1" fill="hold">
                                          <p:stCondLst>
                                            <p:cond delay="0"/>
                                          </p:stCondLst>
                                        </p:cTn>
                                        <p:tgtEl>
                                          <p:spTgt spid="5123"/>
                                        </p:tgtEl>
                                        <p:attrNameLst>
                                          <p:attrName>style.visibility</p:attrName>
                                        </p:attrNameLst>
                                      </p:cBhvr>
                                      <p:to>
                                        <p:strVal val="visible"/>
                                      </p:to>
                                    </p:set>
                                    <p:animEffect transition="in" filter="fade">
                                      <p:cBhvr>
                                        <p:cTn id="65" dur="2000"/>
                                        <p:tgtEl>
                                          <p:spTgt spid="5123"/>
                                        </p:tgtEl>
                                      </p:cBhvr>
                                    </p:animEffect>
                                  </p:childTnLst>
                                </p:cTn>
                              </p:par>
                              <p:par>
                                <p:cTn id="66" presetID="10" presetClass="entr" presetSubtype="0" fill="hold" nodeType="withEffect">
                                  <p:stCondLst>
                                    <p:cond delay="1000"/>
                                  </p:stCondLst>
                                  <p:childTnLst>
                                    <p:set>
                                      <p:cBhvr>
                                        <p:cTn id="67" dur="1" fill="hold">
                                          <p:stCondLst>
                                            <p:cond delay="0"/>
                                          </p:stCondLst>
                                        </p:cTn>
                                        <p:tgtEl>
                                          <p:spTgt spid="5126"/>
                                        </p:tgtEl>
                                        <p:attrNameLst>
                                          <p:attrName>style.visibility</p:attrName>
                                        </p:attrNameLst>
                                      </p:cBhvr>
                                      <p:to>
                                        <p:strVal val="visible"/>
                                      </p:to>
                                    </p:set>
                                    <p:animEffect transition="in" filter="fade">
                                      <p:cBhvr>
                                        <p:cTn id="68" dur="2000"/>
                                        <p:tgtEl>
                                          <p:spTgt spid="5126"/>
                                        </p:tgtEl>
                                      </p:cBhvr>
                                    </p:animEffect>
                                  </p:childTnLst>
                                </p:cTn>
                              </p:par>
                              <p:par>
                                <p:cTn id="69" presetID="10" presetClass="entr" presetSubtype="0" fill="hold" nodeType="withEffect">
                                  <p:stCondLst>
                                    <p:cond delay="1000"/>
                                  </p:stCondLst>
                                  <p:childTnLst>
                                    <p:set>
                                      <p:cBhvr>
                                        <p:cTn id="70" dur="1" fill="hold">
                                          <p:stCondLst>
                                            <p:cond delay="0"/>
                                          </p:stCondLst>
                                        </p:cTn>
                                        <p:tgtEl>
                                          <p:spTgt spid="5125"/>
                                        </p:tgtEl>
                                        <p:attrNameLst>
                                          <p:attrName>style.visibility</p:attrName>
                                        </p:attrNameLst>
                                      </p:cBhvr>
                                      <p:to>
                                        <p:strVal val="visible"/>
                                      </p:to>
                                    </p:set>
                                    <p:animEffect transition="in" filter="fade">
                                      <p:cBhvr>
                                        <p:cTn id="71" dur="2000"/>
                                        <p:tgtEl>
                                          <p:spTgt spid="5125"/>
                                        </p:tgtEl>
                                      </p:cBhvr>
                                    </p:animEffect>
                                  </p:childTnLst>
                                </p:cTn>
                              </p:par>
                              <p:par>
                                <p:cTn id="72" presetID="10" presetClass="entr" presetSubtype="0" fill="hold" nodeType="withEffect">
                                  <p:stCondLst>
                                    <p:cond delay="1000"/>
                                  </p:stCondLst>
                                  <p:childTnLst>
                                    <p:set>
                                      <p:cBhvr>
                                        <p:cTn id="73" dur="1" fill="hold">
                                          <p:stCondLst>
                                            <p:cond delay="0"/>
                                          </p:stCondLst>
                                        </p:cTn>
                                        <p:tgtEl>
                                          <p:spTgt spid="5124"/>
                                        </p:tgtEl>
                                        <p:attrNameLst>
                                          <p:attrName>style.visibility</p:attrName>
                                        </p:attrNameLst>
                                      </p:cBhvr>
                                      <p:to>
                                        <p:strVal val="visible"/>
                                      </p:to>
                                    </p:set>
                                    <p:animEffect transition="in" filter="fade">
                                      <p:cBhvr>
                                        <p:cTn id="74" dur="2000"/>
                                        <p:tgtEl>
                                          <p:spTgt spid="5124"/>
                                        </p:tgtEl>
                                      </p:cBhvr>
                                    </p:animEffect>
                                  </p:childTnLst>
                                </p:cTn>
                              </p:par>
                              <p:par>
                                <p:cTn id="75" presetID="10" presetClass="entr" presetSubtype="0" fill="hold" nodeType="withEffect">
                                  <p:stCondLst>
                                    <p:cond delay="1000"/>
                                  </p:stCondLst>
                                  <p:childTnLst>
                                    <p:set>
                                      <p:cBhvr>
                                        <p:cTn id="76" dur="1" fill="hold">
                                          <p:stCondLst>
                                            <p:cond delay="0"/>
                                          </p:stCondLst>
                                        </p:cTn>
                                        <p:tgtEl>
                                          <p:spTgt spid="5122"/>
                                        </p:tgtEl>
                                        <p:attrNameLst>
                                          <p:attrName>style.visibility</p:attrName>
                                        </p:attrNameLst>
                                      </p:cBhvr>
                                      <p:to>
                                        <p:strVal val="visible"/>
                                      </p:to>
                                    </p:set>
                                    <p:animEffect transition="in" filter="fade">
                                      <p:cBhvr>
                                        <p:cTn id="77" dur="2000"/>
                                        <p:tgtEl>
                                          <p:spTgt spid="5122"/>
                                        </p:tgtEl>
                                      </p:cBhvr>
                                    </p:animEffect>
                                  </p:childTnLst>
                                </p:cTn>
                              </p:par>
                              <p:par>
                                <p:cTn id="78" presetID="31" presetClass="entr" presetSubtype="0" fill="hold" grpId="0" nodeType="withEffect">
                                  <p:stCondLst>
                                    <p:cond delay="2000"/>
                                  </p:stCondLst>
                                  <p:childTnLst>
                                    <p:set>
                                      <p:cBhvr>
                                        <p:cTn id="79" dur="1" fill="hold">
                                          <p:stCondLst>
                                            <p:cond delay="0"/>
                                          </p:stCondLst>
                                        </p:cTn>
                                        <p:tgtEl>
                                          <p:spTgt spid="37"/>
                                        </p:tgtEl>
                                        <p:attrNameLst>
                                          <p:attrName>style.visibility</p:attrName>
                                        </p:attrNameLst>
                                      </p:cBhvr>
                                      <p:to>
                                        <p:strVal val="visible"/>
                                      </p:to>
                                    </p:set>
                                    <p:anim calcmode="lin" valueType="num">
                                      <p:cBhvr>
                                        <p:cTn id="80" dur="1000" fill="hold"/>
                                        <p:tgtEl>
                                          <p:spTgt spid="37"/>
                                        </p:tgtEl>
                                        <p:attrNameLst>
                                          <p:attrName>ppt_w</p:attrName>
                                        </p:attrNameLst>
                                      </p:cBhvr>
                                      <p:tavLst>
                                        <p:tav tm="0">
                                          <p:val>
                                            <p:fltVal val="0"/>
                                          </p:val>
                                        </p:tav>
                                        <p:tav tm="100000">
                                          <p:val>
                                            <p:strVal val="#ppt_w"/>
                                          </p:val>
                                        </p:tav>
                                      </p:tavLst>
                                    </p:anim>
                                    <p:anim calcmode="lin" valueType="num">
                                      <p:cBhvr>
                                        <p:cTn id="81" dur="1000" fill="hold"/>
                                        <p:tgtEl>
                                          <p:spTgt spid="37"/>
                                        </p:tgtEl>
                                        <p:attrNameLst>
                                          <p:attrName>ppt_h</p:attrName>
                                        </p:attrNameLst>
                                      </p:cBhvr>
                                      <p:tavLst>
                                        <p:tav tm="0">
                                          <p:val>
                                            <p:fltVal val="0"/>
                                          </p:val>
                                        </p:tav>
                                        <p:tav tm="100000">
                                          <p:val>
                                            <p:strVal val="#ppt_h"/>
                                          </p:val>
                                        </p:tav>
                                      </p:tavLst>
                                    </p:anim>
                                    <p:anim calcmode="lin" valueType="num">
                                      <p:cBhvr>
                                        <p:cTn id="82" dur="1000" fill="hold"/>
                                        <p:tgtEl>
                                          <p:spTgt spid="37"/>
                                        </p:tgtEl>
                                        <p:attrNameLst>
                                          <p:attrName>style.rotation</p:attrName>
                                        </p:attrNameLst>
                                      </p:cBhvr>
                                      <p:tavLst>
                                        <p:tav tm="0">
                                          <p:val>
                                            <p:fltVal val="90"/>
                                          </p:val>
                                        </p:tav>
                                        <p:tav tm="100000">
                                          <p:val>
                                            <p:fltVal val="0"/>
                                          </p:val>
                                        </p:tav>
                                      </p:tavLst>
                                    </p:anim>
                                    <p:animEffect transition="in" filter="fade">
                                      <p:cBhvr>
                                        <p:cTn id="83" dur="1000"/>
                                        <p:tgtEl>
                                          <p:spTgt spid="37"/>
                                        </p:tgtEl>
                                      </p:cBhvr>
                                    </p:animEffect>
                                  </p:childTnLst>
                                </p:cTn>
                              </p:par>
                              <p:par>
                                <p:cTn id="84" presetID="31" presetClass="entr" presetSubtype="0" fill="hold" grpId="0" nodeType="withEffect">
                                  <p:stCondLst>
                                    <p:cond delay="200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 calcmode="lin" valueType="num">
                                      <p:cBhvr>
                                        <p:cTn id="88" dur="1000" fill="hold"/>
                                        <p:tgtEl>
                                          <p:spTgt spid="38"/>
                                        </p:tgtEl>
                                        <p:attrNameLst>
                                          <p:attrName>style.rotation</p:attrName>
                                        </p:attrNameLst>
                                      </p:cBhvr>
                                      <p:tavLst>
                                        <p:tav tm="0">
                                          <p:val>
                                            <p:fltVal val="90"/>
                                          </p:val>
                                        </p:tav>
                                        <p:tav tm="100000">
                                          <p:val>
                                            <p:fltVal val="0"/>
                                          </p:val>
                                        </p:tav>
                                      </p:tavLst>
                                    </p:anim>
                                    <p:animEffect transition="in" filter="fade">
                                      <p:cBhvr>
                                        <p:cTn id="89" dur="1000"/>
                                        <p:tgtEl>
                                          <p:spTgt spid="38"/>
                                        </p:tgtEl>
                                      </p:cBhvr>
                                    </p:animEffect>
                                  </p:childTnLst>
                                </p:cTn>
                              </p:par>
                              <p:par>
                                <p:cTn id="90" presetID="31" presetClass="entr" presetSubtype="0" fill="hold" grpId="0" nodeType="withEffect">
                                  <p:stCondLst>
                                    <p:cond delay="20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1000" fill="hold"/>
                                        <p:tgtEl>
                                          <p:spTgt spid="39"/>
                                        </p:tgtEl>
                                        <p:attrNameLst>
                                          <p:attrName>ppt_w</p:attrName>
                                        </p:attrNameLst>
                                      </p:cBhvr>
                                      <p:tavLst>
                                        <p:tav tm="0">
                                          <p:val>
                                            <p:fltVal val="0"/>
                                          </p:val>
                                        </p:tav>
                                        <p:tav tm="100000">
                                          <p:val>
                                            <p:strVal val="#ppt_w"/>
                                          </p:val>
                                        </p:tav>
                                      </p:tavLst>
                                    </p:anim>
                                    <p:anim calcmode="lin" valueType="num">
                                      <p:cBhvr>
                                        <p:cTn id="93" dur="1000" fill="hold"/>
                                        <p:tgtEl>
                                          <p:spTgt spid="39"/>
                                        </p:tgtEl>
                                        <p:attrNameLst>
                                          <p:attrName>ppt_h</p:attrName>
                                        </p:attrNameLst>
                                      </p:cBhvr>
                                      <p:tavLst>
                                        <p:tav tm="0">
                                          <p:val>
                                            <p:fltVal val="0"/>
                                          </p:val>
                                        </p:tav>
                                        <p:tav tm="100000">
                                          <p:val>
                                            <p:strVal val="#ppt_h"/>
                                          </p:val>
                                        </p:tav>
                                      </p:tavLst>
                                    </p:anim>
                                    <p:anim calcmode="lin" valueType="num">
                                      <p:cBhvr>
                                        <p:cTn id="94" dur="1000" fill="hold"/>
                                        <p:tgtEl>
                                          <p:spTgt spid="39"/>
                                        </p:tgtEl>
                                        <p:attrNameLst>
                                          <p:attrName>style.rotation</p:attrName>
                                        </p:attrNameLst>
                                      </p:cBhvr>
                                      <p:tavLst>
                                        <p:tav tm="0">
                                          <p:val>
                                            <p:fltVal val="90"/>
                                          </p:val>
                                        </p:tav>
                                        <p:tav tm="100000">
                                          <p:val>
                                            <p:fltVal val="0"/>
                                          </p:val>
                                        </p:tav>
                                      </p:tavLst>
                                    </p:anim>
                                    <p:animEffect transition="in" filter="fade">
                                      <p:cBhvr>
                                        <p:cTn id="95" dur="1000"/>
                                        <p:tgtEl>
                                          <p:spTgt spid="39"/>
                                        </p:tgtEl>
                                      </p:cBhvr>
                                    </p:animEffect>
                                  </p:childTnLst>
                                </p:cTn>
                              </p:par>
                              <p:par>
                                <p:cTn id="96" presetID="31" presetClass="entr" presetSubtype="0" fill="hold" grpId="0" nodeType="withEffect">
                                  <p:stCondLst>
                                    <p:cond delay="2000"/>
                                  </p:stCondLst>
                                  <p:childTnLst>
                                    <p:set>
                                      <p:cBhvr>
                                        <p:cTn id="97" dur="1" fill="hold">
                                          <p:stCondLst>
                                            <p:cond delay="0"/>
                                          </p:stCondLst>
                                        </p:cTn>
                                        <p:tgtEl>
                                          <p:spTgt spid="40"/>
                                        </p:tgtEl>
                                        <p:attrNameLst>
                                          <p:attrName>style.visibility</p:attrName>
                                        </p:attrNameLst>
                                      </p:cBhvr>
                                      <p:to>
                                        <p:strVal val="visible"/>
                                      </p:to>
                                    </p:set>
                                    <p:anim calcmode="lin" valueType="num">
                                      <p:cBhvr>
                                        <p:cTn id="98" dur="1000" fill="hold"/>
                                        <p:tgtEl>
                                          <p:spTgt spid="40"/>
                                        </p:tgtEl>
                                        <p:attrNameLst>
                                          <p:attrName>ppt_w</p:attrName>
                                        </p:attrNameLst>
                                      </p:cBhvr>
                                      <p:tavLst>
                                        <p:tav tm="0">
                                          <p:val>
                                            <p:fltVal val="0"/>
                                          </p:val>
                                        </p:tav>
                                        <p:tav tm="100000">
                                          <p:val>
                                            <p:strVal val="#ppt_w"/>
                                          </p:val>
                                        </p:tav>
                                      </p:tavLst>
                                    </p:anim>
                                    <p:anim calcmode="lin" valueType="num">
                                      <p:cBhvr>
                                        <p:cTn id="99" dur="1000" fill="hold"/>
                                        <p:tgtEl>
                                          <p:spTgt spid="40"/>
                                        </p:tgtEl>
                                        <p:attrNameLst>
                                          <p:attrName>ppt_h</p:attrName>
                                        </p:attrNameLst>
                                      </p:cBhvr>
                                      <p:tavLst>
                                        <p:tav tm="0">
                                          <p:val>
                                            <p:fltVal val="0"/>
                                          </p:val>
                                        </p:tav>
                                        <p:tav tm="100000">
                                          <p:val>
                                            <p:strVal val="#ppt_h"/>
                                          </p:val>
                                        </p:tav>
                                      </p:tavLst>
                                    </p:anim>
                                    <p:anim calcmode="lin" valueType="num">
                                      <p:cBhvr>
                                        <p:cTn id="100" dur="1000" fill="hold"/>
                                        <p:tgtEl>
                                          <p:spTgt spid="40"/>
                                        </p:tgtEl>
                                        <p:attrNameLst>
                                          <p:attrName>style.rotation</p:attrName>
                                        </p:attrNameLst>
                                      </p:cBhvr>
                                      <p:tavLst>
                                        <p:tav tm="0">
                                          <p:val>
                                            <p:fltVal val="90"/>
                                          </p:val>
                                        </p:tav>
                                        <p:tav tm="100000">
                                          <p:val>
                                            <p:fltVal val="0"/>
                                          </p:val>
                                        </p:tav>
                                      </p:tavLst>
                                    </p:anim>
                                    <p:animEffect transition="in" filter="fade">
                                      <p:cBhvr>
                                        <p:cTn id="101" dur="1000"/>
                                        <p:tgtEl>
                                          <p:spTgt spid="40"/>
                                        </p:tgtEl>
                                      </p:cBhvr>
                                    </p:animEffect>
                                  </p:childTnLst>
                                </p:cTn>
                              </p:par>
                              <p:par>
                                <p:cTn id="102" presetID="31" presetClass="entr" presetSubtype="0" fill="hold" grpId="0" nodeType="withEffect">
                                  <p:stCondLst>
                                    <p:cond delay="200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1000" fill="hold"/>
                                        <p:tgtEl>
                                          <p:spTgt spid="41"/>
                                        </p:tgtEl>
                                        <p:attrNameLst>
                                          <p:attrName>ppt_w</p:attrName>
                                        </p:attrNameLst>
                                      </p:cBhvr>
                                      <p:tavLst>
                                        <p:tav tm="0">
                                          <p:val>
                                            <p:fltVal val="0"/>
                                          </p:val>
                                        </p:tav>
                                        <p:tav tm="100000">
                                          <p:val>
                                            <p:strVal val="#ppt_w"/>
                                          </p:val>
                                        </p:tav>
                                      </p:tavLst>
                                    </p:anim>
                                    <p:anim calcmode="lin" valueType="num">
                                      <p:cBhvr>
                                        <p:cTn id="105" dur="1000" fill="hold"/>
                                        <p:tgtEl>
                                          <p:spTgt spid="41"/>
                                        </p:tgtEl>
                                        <p:attrNameLst>
                                          <p:attrName>ppt_h</p:attrName>
                                        </p:attrNameLst>
                                      </p:cBhvr>
                                      <p:tavLst>
                                        <p:tav tm="0">
                                          <p:val>
                                            <p:fltVal val="0"/>
                                          </p:val>
                                        </p:tav>
                                        <p:tav tm="100000">
                                          <p:val>
                                            <p:strVal val="#ppt_h"/>
                                          </p:val>
                                        </p:tav>
                                      </p:tavLst>
                                    </p:anim>
                                    <p:anim calcmode="lin" valueType="num">
                                      <p:cBhvr>
                                        <p:cTn id="106" dur="1000" fill="hold"/>
                                        <p:tgtEl>
                                          <p:spTgt spid="41"/>
                                        </p:tgtEl>
                                        <p:attrNameLst>
                                          <p:attrName>style.rotation</p:attrName>
                                        </p:attrNameLst>
                                      </p:cBhvr>
                                      <p:tavLst>
                                        <p:tav tm="0">
                                          <p:val>
                                            <p:fltVal val="90"/>
                                          </p:val>
                                        </p:tav>
                                        <p:tav tm="100000">
                                          <p:val>
                                            <p:fltVal val="0"/>
                                          </p:val>
                                        </p:tav>
                                      </p:tavLst>
                                    </p:anim>
                                    <p:animEffect transition="in" filter="fade">
                                      <p:cBhvr>
                                        <p:cTn id="107" dur="1000"/>
                                        <p:tgtEl>
                                          <p:spTgt spid="41"/>
                                        </p:tgtEl>
                                      </p:cBhvr>
                                    </p:animEffect>
                                  </p:childTnLst>
                                </p:cTn>
                              </p:par>
                            </p:childTnLst>
                          </p:cTn>
                        </p:par>
                        <p:par>
                          <p:cTn id="108" fill="hold">
                            <p:stCondLst>
                              <p:cond delay="4500"/>
                            </p:stCondLst>
                            <p:childTnLst>
                              <p:par>
                                <p:cTn id="109" presetID="10" presetClass="entr" presetSubtype="0"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1" grpId="0" animBg="1"/>
      <p:bldP spid="23" grpId="0"/>
      <p:bldP spid="13" grpId="0" animBg="1"/>
      <p:bldP spid="14" grpId="0" animBg="1"/>
      <p:bldP spid="16" grpId="0" animBg="1"/>
      <p:bldP spid="17" grpId="0" animBg="1"/>
      <p:bldP spid="18" grpId="0" animBg="1"/>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 y="0"/>
            <a:ext cx="12192000" cy="967409"/>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125" y="173832"/>
            <a:ext cx="10696575" cy="735012"/>
          </a:xfrm>
        </p:spPr>
        <p:txBody>
          <a:bodyPr rtlCol="0"/>
          <a:lstStyle/>
          <a:p>
            <a:pPr algn="ctr" eaLnBrk="1" fontAlgn="auto" hangingPunct="1">
              <a:spcAft>
                <a:spcPts val="0"/>
              </a:spcAft>
              <a:defRPr/>
            </a:pPr>
            <a:r>
              <a:rPr lang="en-US" dirty="0" smtClean="0">
                <a:solidFill>
                  <a:schemeClr val="bg1"/>
                </a:solidFill>
              </a:rPr>
              <a:t>Some of Our</a:t>
            </a:r>
            <a:r>
              <a:rPr lang="en-US" dirty="0" smtClean="0"/>
              <a:t> Clients</a:t>
            </a:r>
            <a:endParaRPr lang="en-US" dirty="0"/>
          </a:p>
        </p:txBody>
      </p:sp>
      <p:sp>
        <p:nvSpPr>
          <p:cNvPr id="16387" name="Slide Number Placeholder 2"/>
          <p:cNvSpPr>
            <a:spLocks noGrp="1"/>
          </p:cNvSpPr>
          <p:nvPr>
            <p:ph type="sldNum" sz="quarter" idx="10"/>
          </p:nvPr>
        </p:nvSpPr>
        <p:spPr bwMode="auto">
          <a:xfrm>
            <a:off x="11236325" y="2155447"/>
            <a:ext cx="555625" cy="47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DDE693-E3BF-49E0-830D-3B5EEABAC271}" type="slidenum">
              <a:rPr lang="en-US" altLang="en-US" sz="1800" smtClean="0">
                <a:solidFill>
                  <a:schemeClr val="bg1"/>
                </a:solidFill>
              </a:rPr>
              <a:pPr fontAlgn="base">
                <a:lnSpc>
                  <a:spcPct val="100000"/>
                </a:lnSpc>
                <a:spcBef>
                  <a:spcPct val="0"/>
                </a:spcBef>
                <a:spcAft>
                  <a:spcPct val="0"/>
                </a:spcAft>
                <a:buFontTx/>
                <a:buNone/>
              </a:pPr>
              <a:t>18</a:t>
            </a:fld>
            <a:endParaRPr lang="en-US" altLang="en-US" sz="1800" smtClean="0">
              <a:solidFill>
                <a:schemeClr val="bg1"/>
              </a:solidFill>
            </a:endParaRPr>
          </a:p>
        </p:txBody>
      </p:sp>
      <p:sp>
        <p:nvSpPr>
          <p:cNvPr id="4" name="Rectangle 3"/>
          <p:cNvSpPr/>
          <p:nvPr/>
        </p:nvSpPr>
        <p:spPr>
          <a:xfrm>
            <a:off x="2439988" y="1691897"/>
            <a:ext cx="2438400" cy="15557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5" name="Rectangle 4"/>
          <p:cNvSpPr/>
          <p:nvPr/>
        </p:nvSpPr>
        <p:spPr>
          <a:xfrm>
            <a:off x="7437438" y="2133428"/>
            <a:ext cx="2259278" cy="97928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6" name="Rectangle 5"/>
          <p:cNvSpPr/>
          <p:nvPr/>
        </p:nvSpPr>
        <p:spPr>
          <a:xfrm>
            <a:off x="186220" y="4072882"/>
            <a:ext cx="2105536" cy="155919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7" name="Rectangle 6"/>
          <p:cNvSpPr/>
          <p:nvPr/>
        </p:nvSpPr>
        <p:spPr>
          <a:xfrm>
            <a:off x="5096599" y="4419391"/>
            <a:ext cx="1999662" cy="8724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8" name="Rectangle 7"/>
          <p:cNvSpPr/>
          <p:nvPr/>
        </p:nvSpPr>
        <p:spPr>
          <a:xfrm>
            <a:off x="9972539" y="4610637"/>
            <a:ext cx="2143725" cy="65413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0" name="Rectangle 9"/>
          <p:cNvSpPr/>
          <p:nvPr/>
        </p:nvSpPr>
        <p:spPr bwMode="auto">
          <a:xfrm>
            <a:off x="0" y="1479172"/>
            <a:ext cx="2438400" cy="1981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4" name="Rectangle 13"/>
          <p:cNvSpPr/>
          <p:nvPr/>
        </p:nvSpPr>
        <p:spPr bwMode="auto">
          <a:xfrm>
            <a:off x="2436813" y="3460372"/>
            <a:ext cx="2438400" cy="24558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9" name="Rectangle 18"/>
          <p:cNvSpPr/>
          <p:nvPr/>
        </p:nvSpPr>
        <p:spPr bwMode="auto">
          <a:xfrm>
            <a:off x="7315200" y="3460372"/>
            <a:ext cx="2438400" cy="245586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24" name="Rectangle 23"/>
          <p:cNvSpPr/>
          <p:nvPr/>
        </p:nvSpPr>
        <p:spPr bwMode="auto">
          <a:xfrm>
            <a:off x="4875213" y="1479172"/>
            <a:ext cx="2439987" cy="1981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29" name="Rectangle 28"/>
          <p:cNvSpPr/>
          <p:nvPr/>
        </p:nvSpPr>
        <p:spPr bwMode="auto">
          <a:xfrm>
            <a:off x="9753600" y="1479172"/>
            <a:ext cx="2438400" cy="198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37" name="Rectangle 36"/>
          <p:cNvSpPr/>
          <p:nvPr/>
        </p:nvSpPr>
        <p:spPr>
          <a:xfrm>
            <a:off x="-1" y="6565845"/>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pic>
        <p:nvPicPr>
          <p:cNvPr id="39" name="Picture 2" descr="C:\Users\I Dreambiz\Desktop\main_logo.png"/>
          <p:cNvPicPr>
            <a:picLocks noChangeAspect="1" noChangeArrowheads="1"/>
          </p:cNvPicPr>
          <p:nvPr/>
        </p:nvPicPr>
        <p:blipFill>
          <a:blip r:embed="rId7"/>
          <a:srcRect/>
          <a:stretch>
            <a:fillRect/>
          </a:stretch>
        </p:blipFill>
        <p:spPr bwMode="auto">
          <a:xfrm>
            <a:off x="230868" y="6559013"/>
            <a:ext cx="880348" cy="286113"/>
          </a:xfrm>
          <a:prstGeom prst="rect">
            <a:avLst/>
          </a:prstGeom>
          <a:noFill/>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2700" y="4464949"/>
            <a:ext cx="2199581" cy="53512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4712" y="2222608"/>
            <a:ext cx="2036176" cy="469887"/>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4294" y="2095601"/>
            <a:ext cx="1905000" cy="723900"/>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7438" y="4435845"/>
            <a:ext cx="2188402" cy="593334"/>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70" y="2199651"/>
            <a:ext cx="2261584" cy="723707"/>
          </a:xfrm>
          <a:prstGeom prst="rect">
            <a:avLst/>
          </a:prstGeom>
        </p:spPr>
      </p:pic>
    </p:spTree>
    <p:extLst>
      <p:ext uri="{BB962C8B-B14F-4D97-AF65-F5344CB8AC3E}">
        <p14:creationId xmlns:p14="http://schemas.microsoft.com/office/powerpoint/2010/main" val="3780576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0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000"/>
                                        <p:tgtEl>
                                          <p:spTgt spid="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0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0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4" grpId="0" animBg="1"/>
      <p:bldP spid="19" grpId="0" animBg="1"/>
      <p:bldP spid="24" grpId="0" animBg="1"/>
      <p:bldP spid="29"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ctangle 380"/>
          <p:cNvSpPr/>
          <p:nvPr/>
        </p:nvSpPr>
        <p:spPr>
          <a:xfrm>
            <a:off x="-1" y="0"/>
            <a:ext cx="12192000" cy="967409"/>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507163"/>
            <a:ext cx="12192000" cy="365125"/>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0" name="Content Placeholder 2"/>
          <p:cNvSpPr txBox="1">
            <a:spLocks/>
          </p:cNvSpPr>
          <p:nvPr/>
        </p:nvSpPr>
        <p:spPr>
          <a:xfrm>
            <a:off x="1384300" y="240120"/>
            <a:ext cx="9512300" cy="648154"/>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US" sz="3500" dirty="0" smtClean="0">
                <a:solidFill>
                  <a:schemeClr val="bg1"/>
                </a:solidFill>
                <a:latin typeface="+mj-lt"/>
                <a:ea typeface="Roboto" panose="02000000000000000000" pitchFamily="2" charset="0"/>
              </a:rPr>
              <a:t>O</a:t>
            </a:r>
            <a:r>
              <a:rPr lang="id-ID" sz="3500" dirty="0" smtClean="0">
                <a:solidFill>
                  <a:schemeClr val="bg1"/>
                </a:solidFill>
                <a:latin typeface="+mj-lt"/>
                <a:ea typeface="Roboto" panose="02000000000000000000" pitchFamily="2" charset="0"/>
              </a:rPr>
              <a:t>FFICE</a:t>
            </a:r>
            <a:r>
              <a:rPr lang="id-ID" sz="3500" dirty="0" smtClean="0">
                <a:solidFill>
                  <a:schemeClr val="tx1">
                    <a:lumMod val="75000"/>
                    <a:lumOff val="25000"/>
                  </a:schemeClr>
                </a:solidFill>
                <a:latin typeface="+mj-lt"/>
                <a:ea typeface="Roboto" panose="02000000000000000000" pitchFamily="2" charset="0"/>
              </a:rPr>
              <a:t> </a:t>
            </a:r>
            <a:r>
              <a:rPr lang="en-US" sz="3500" dirty="0" smtClean="0">
                <a:latin typeface="+mj-lt"/>
                <a:ea typeface="Roboto" panose="02000000000000000000" pitchFamily="2" charset="0"/>
              </a:rPr>
              <a:t>LOCATION</a:t>
            </a:r>
            <a:endParaRPr lang="id-ID" sz="3500" dirty="0" smtClean="0">
              <a:latin typeface="+mj-lt"/>
              <a:ea typeface="Roboto" panose="02000000000000000000" pitchFamily="2" charset="0"/>
            </a:endParaRPr>
          </a:p>
        </p:txBody>
      </p:sp>
      <p:sp>
        <p:nvSpPr>
          <p:cNvPr id="21" name="Rectangle 20"/>
          <p:cNvSpPr/>
          <p:nvPr/>
        </p:nvSpPr>
        <p:spPr>
          <a:xfrm>
            <a:off x="5831885" y="85855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itle 13"/>
          <p:cNvSpPr txBox="1">
            <a:spLocks/>
          </p:cNvSpPr>
          <p:nvPr/>
        </p:nvSpPr>
        <p:spPr>
          <a:xfrm>
            <a:off x="9847263" y="6505371"/>
            <a:ext cx="2068512" cy="401638"/>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grpSp>
        <p:nvGrpSpPr>
          <p:cNvPr id="2" name="Group 530"/>
          <p:cNvGrpSpPr>
            <a:grpSpLocks noChangeAspect="1"/>
          </p:cNvGrpSpPr>
          <p:nvPr>
            <p:custDataLst>
              <p:tags r:id="rId1"/>
            </p:custDataLst>
          </p:nvPr>
        </p:nvGrpSpPr>
        <p:grpSpPr bwMode="gray">
          <a:xfrm>
            <a:off x="2468889" y="1152270"/>
            <a:ext cx="7015070" cy="4409138"/>
            <a:chOff x="1832770" y="1268759"/>
            <a:chExt cx="6240467" cy="3571876"/>
          </a:xfrm>
          <a:solidFill>
            <a:schemeClr val="tx2">
              <a:lumMod val="60000"/>
              <a:lumOff val="40000"/>
            </a:schemeClr>
          </a:solidFill>
        </p:grpSpPr>
        <p:sp>
          <p:nvSpPr>
            <p:cNvPr id="532" name="Freeform 53"/>
            <p:cNvSpPr>
              <a:spLocks noChangeAspect="1"/>
            </p:cNvSpPr>
            <p:nvPr/>
          </p:nvSpPr>
          <p:spPr bwMode="gray">
            <a:xfrm>
              <a:off x="7279487" y="4464398"/>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3" name="Freeform 54"/>
            <p:cNvSpPr>
              <a:spLocks noChangeAspect="1"/>
            </p:cNvSpPr>
            <p:nvPr/>
          </p:nvSpPr>
          <p:spPr bwMode="gray">
            <a:xfrm>
              <a:off x="6728623"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accent5"/>
            </a:solid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4" name="Freeform 55"/>
            <p:cNvSpPr>
              <a:spLocks noChangeAspect="1"/>
            </p:cNvSpPr>
            <p:nvPr/>
          </p:nvSpPr>
          <p:spPr bwMode="gray">
            <a:xfrm>
              <a:off x="7657311"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5" name="Freeform 56"/>
            <p:cNvSpPr>
              <a:spLocks noChangeAspect="1"/>
            </p:cNvSpPr>
            <p:nvPr/>
          </p:nvSpPr>
          <p:spPr bwMode="gray">
            <a:xfrm>
              <a:off x="7765262" y="4327873"/>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6" name="Freeform 57"/>
            <p:cNvSpPr>
              <a:spLocks noChangeAspect="1"/>
            </p:cNvSpPr>
            <p:nvPr/>
          </p:nvSpPr>
          <p:spPr bwMode="gray">
            <a:xfrm>
              <a:off x="7612861"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7" name="Freeform 58"/>
            <p:cNvSpPr>
              <a:spLocks noChangeAspect="1"/>
            </p:cNvSpPr>
            <p:nvPr/>
          </p:nvSpPr>
          <p:spPr bwMode="gray">
            <a:xfrm>
              <a:off x="5965035" y="2859435"/>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8" name="Freeform 59"/>
            <p:cNvSpPr>
              <a:spLocks noChangeAspect="1"/>
            </p:cNvSpPr>
            <p:nvPr/>
          </p:nvSpPr>
          <p:spPr bwMode="gray">
            <a:xfrm>
              <a:off x="5933285" y="2910234"/>
              <a:ext cx="131763" cy="98426"/>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39" name="Freeform 60"/>
            <p:cNvSpPr>
              <a:spLocks noChangeAspect="1"/>
            </p:cNvSpPr>
            <p:nvPr/>
          </p:nvSpPr>
          <p:spPr bwMode="gray">
            <a:xfrm>
              <a:off x="5995198" y="2930873"/>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0" name="Freeform 61"/>
            <p:cNvSpPr>
              <a:spLocks noChangeAspect="1"/>
            </p:cNvSpPr>
            <p:nvPr/>
          </p:nvSpPr>
          <p:spPr bwMode="gray">
            <a:xfrm>
              <a:off x="6006311" y="2934048"/>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1" name="Freeform 62"/>
            <p:cNvSpPr>
              <a:spLocks noChangeAspect="1"/>
            </p:cNvSpPr>
            <p:nvPr/>
          </p:nvSpPr>
          <p:spPr bwMode="gray">
            <a:xfrm>
              <a:off x="5987260"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2" name="Freeform 63"/>
            <p:cNvSpPr>
              <a:spLocks noChangeAspect="1"/>
            </p:cNvSpPr>
            <p:nvPr/>
          </p:nvSpPr>
          <p:spPr bwMode="gray">
            <a:xfrm>
              <a:off x="5812635"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3" name="Freeform 64"/>
            <p:cNvSpPr>
              <a:spLocks noChangeAspect="1"/>
            </p:cNvSpPr>
            <p:nvPr/>
          </p:nvSpPr>
          <p:spPr bwMode="gray">
            <a:xfrm>
              <a:off x="6419060" y="3594448"/>
              <a:ext cx="188914"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4" name="Freeform 65"/>
            <p:cNvSpPr>
              <a:spLocks noChangeAspect="1"/>
            </p:cNvSpPr>
            <p:nvPr/>
          </p:nvSpPr>
          <p:spPr bwMode="gray">
            <a:xfrm>
              <a:off x="6593686" y="3794473"/>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5" name="Freeform 66"/>
            <p:cNvSpPr>
              <a:spLocks noChangeAspect="1"/>
            </p:cNvSpPr>
            <p:nvPr/>
          </p:nvSpPr>
          <p:spPr bwMode="gray">
            <a:xfrm>
              <a:off x="6657186" y="3616673"/>
              <a:ext cx="173039"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6" name="Freeform 67"/>
            <p:cNvSpPr>
              <a:spLocks noChangeAspect="1"/>
            </p:cNvSpPr>
            <p:nvPr/>
          </p:nvSpPr>
          <p:spPr bwMode="gray">
            <a:xfrm>
              <a:off x="7344574" y="3764310"/>
              <a:ext cx="69851"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47" name="Freeform 68"/>
            <p:cNvSpPr>
              <a:spLocks noChangeAspect="1"/>
            </p:cNvSpPr>
            <p:nvPr/>
          </p:nvSpPr>
          <p:spPr bwMode="gray">
            <a:xfrm>
              <a:off x="7215987" y="3737323"/>
              <a:ext cx="173039"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3" name="Group 69"/>
            <p:cNvGrpSpPr>
              <a:grpSpLocks noChangeAspect="1"/>
            </p:cNvGrpSpPr>
            <p:nvPr/>
          </p:nvGrpSpPr>
          <p:grpSpPr bwMode="gray">
            <a:xfrm>
              <a:off x="6801648" y="3364259"/>
              <a:ext cx="161925" cy="231775"/>
              <a:chOff x="3802" y="2280"/>
              <a:chExt cx="102" cy="146"/>
            </a:xfrm>
            <a:grpFill/>
          </p:grpSpPr>
          <p:sp>
            <p:nvSpPr>
              <p:cNvPr id="876"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7"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8"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9"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0"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1"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2"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3"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4"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5"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86"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49" name="Freeform 81"/>
            <p:cNvSpPr>
              <a:spLocks noChangeAspect="1"/>
            </p:cNvSpPr>
            <p:nvPr/>
          </p:nvSpPr>
          <p:spPr bwMode="gray">
            <a:xfrm>
              <a:off x="6744498" y="3603973"/>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0" name="Freeform 82"/>
            <p:cNvSpPr>
              <a:spLocks noChangeAspect="1"/>
            </p:cNvSpPr>
            <p:nvPr/>
          </p:nvSpPr>
          <p:spPr bwMode="gray">
            <a:xfrm>
              <a:off x="6781011"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1" name="Freeform 83"/>
            <p:cNvSpPr>
              <a:spLocks noChangeAspect="1"/>
            </p:cNvSpPr>
            <p:nvPr/>
          </p:nvSpPr>
          <p:spPr bwMode="gray">
            <a:xfrm>
              <a:off x="6931823"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2" name="Freeform 84"/>
            <p:cNvSpPr>
              <a:spLocks noChangeAspect="1"/>
            </p:cNvSpPr>
            <p:nvPr/>
          </p:nvSpPr>
          <p:spPr bwMode="gray">
            <a:xfrm>
              <a:off x="6911186" y="3850035"/>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3" name="Freeform 85"/>
            <p:cNvSpPr>
              <a:spLocks noChangeAspect="1"/>
            </p:cNvSpPr>
            <p:nvPr/>
          </p:nvSpPr>
          <p:spPr bwMode="gray">
            <a:xfrm>
              <a:off x="6987386"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4" name="Freeform 86"/>
            <p:cNvSpPr>
              <a:spLocks noChangeAspect="1"/>
            </p:cNvSpPr>
            <p:nvPr/>
          </p:nvSpPr>
          <p:spPr bwMode="gray">
            <a:xfrm>
              <a:off x="6830222"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5" name="Freeform 87"/>
            <p:cNvSpPr>
              <a:spLocks noChangeAspect="1"/>
            </p:cNvSpPr>
            <p:nvPr/>
          </p:nvSpPr>
          <p:spPr bwMode="gray">
            <a:xfrm>
              <a:off x="6977861" y="3653185"/>
              <a:ext cx="25400" cy="53976"/>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6" name="Freeform 88"/>
            <p:cNvSpPr>
              <a:spLocks noChangeAspect="1"/>
            </p:cNvSpPr>
            <p:nvPr/>
          </p:nvSpPr>
          <p:spPr bwMode="gray">
            <a:xfrm>
              <a:off x="7039773" y="3699222"/>
              <a:ext cx="180976"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7" name="Freeform 89"/>
            <p:cNvSpPr>
              <a:spLocks noChangeAspect="1"/>
            </p:cNvSpPr>
            <p:nvPr/>
          </p:nvSpPr>
          <p:spPr bwMode="gray">
            <a:xfrm>
              <a:off x="7387437" y="3737323"/>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8" name="Freeform 90"/>
            <p:cNvSpPr>
              <a:spLocks noChangeAspect="1"/>
            </p:cNvSpPr>
            <p:nvPr/>
          </p:nvSpPr>
          <p:spPr bwMode="gray">
            <a:xfrm>
              <a:off x="6538123" y="3280123"/>
              <a:ext cx="125412"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59" name="Freeform 91"/>
            <p:cNvSpPr>
              <a:spLocks noChangeAspect="1"/>
            </p:cNvSpPr>
            <p:nvPr/>
          </p:nvSpPr>
          <p:spPr bwMode="gray">
            <a:xfrm>
              <a:off x="6668298"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60" name="Freeform 92"/>
            <p:cNvSpPr>
              <a:spLocks noChangeAspect="1"/>
            </p:cNvSpPr>
            <p:nvPr/>
          </p:nvSpPr>
          <p:spPr bwMode="gray">
            <a:xfrm>
              <a:off x="6504786" y="3575398"/>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61" name="Freeform 93"/>
            <p:cNvSpPr>
              <a:spLocks noChangeAspect="1"/>
            </p:cNvSpPr>
            <p:nvPr/>
          </p:nvSpPr>
          <p:spPr bwMode="gray">
            <a:xfrm>
              <a:off x="6460336" y="3326160"/>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62" name="Freeform 94"/>
            <p:cNvSpPr>
              <a:spLocks noChangeAspect="1"/>
            </p:cNvSpPr>
            <p:nvPr/>
          </p:nvSpPr>
          <p:spPr bwMode="gray">
            <a:xfrm>
              <a:off x="6366673"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63" name="Freeform 95"/>
            <p:cNvSpPr>
              <a:spLocks noChangeAspect="1"/>
            </p:cNvSpPr>
            <p:nvPr/>
          </p:nvSpPr>
          <p:spPr bwMode="gray">
            <a:xfrm>
              <a:off x="6541298"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64" name="Freeform 96"/>
            <p:cNvSpPr>
              <a:spLocks noChangeAspect="1"/>
            </p:cNvSpPr>
            <p:nvPr/>
          </p:nvSpPr>
          <p:spPr bwMode="gray">
            <a:xfrm>
              <a:off x="6504786" y="3292823"/>
              <a:ext cx="125412"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4" name="Group 97"/>
            <p:cNvGrpSpPr>
              <a:grpSpLocks noChangeAspect="1"/>
            </p:cNvGrpSpPr>
            <p:nvPr/>
          </p:nvGrpSpPr>
          <p:grpSpPr bwMode="gray">
            <a:xfrm>
              <a:off x="5818986" y="3002310"/>
              <a:ext cx="636588" cy="587375"/>
              <a:chOff x="3183" y="2052"/>
              <a:chExt cx="401" cy="370"/>
            </a:xfrm>
            <a:grpFill/>
          </p:grpSpPr>
          <p:sp>
            <p:nvSpPr>
              <p:cNvPr id="869"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0"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1"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2"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3"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4"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75"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66" name="Freeform 105"/>
            <p:cNvSpPr>
              <a:spLocks noChangeAspect="1"/>
            </p:cNvSpPr>
            <p:nvPr/>
          </p:nvSpPr>
          <p:spPr bwMode="gray">
            <a:xfrm>
              <a:off x="6850861" y="3240435"/>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5" name="Group 106"/>
            <p:cNvGrpSpPr>
              <a:grpSpLocks noChangeAspect="1"/>
            </p:cNvGrpSpPr>
            <p:nvPr/>
          </p:nvGrpSpPr>
          <p:grpSpPr bwMode="gray">
            <a:xfrm>
              <a:off x="7017549" y="2807048"/>
              <a:ext cx="282575" cy="320675"/>
              <a:chOff x="3938" y="1929"/>
              <a:chExt cx="178" cy="202"/>
            </a:xfrm>
            <a:grpFill/>
          </p:grpSpPr>
          <p:sp>
            <p:nvSpPr>
              <p:cNvPr id="865"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6"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7"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8"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68" name="Freeform 111"/>
            <p:cNvSpPr>
              <a:spLocks noChangeAspect="1"/>
            </p:cNvSpPr>
            <p:nvPr/>
          </p:nvSpPr>
          <p:spPr bwMode="gray">
            <a:xfrm>
              <a:off x="6955636"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69" name="Freeform 112"/>
            <p:cNvSpPr>
              <a:spLocks noChangeAspect="1"/>
            </p:cNvSpPr>
            <p:nvPr/>
          </p:nvSpPr>
          <p:spPr bwMode="gray">
            <a:xfrm>
              <a:off x="6288886" y="2629248"/>
              <a:ext cx="550864" cy="269876"/>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0" name="Freeform 113"/>
            <p:cNvSpPr>
              <a:spLocks noChangeAspect="1"/>
            </p:cNvSpPr>
            <p:nvPr/>
          </p:nvSpPr>
          <p:spPr bwMode="gray">
            <a:xfrm>
              <a:off x="6650836" y="3335685"/>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1" name="Freeform 114"/>
            <p:cNvSpPr>
              <a:spLocks noChangeAspect="1"/>
            </p:cNvSpPr>
            <p:nvPr/>
          </p:nvSpPr>
          <p:spPr bwMode="gray">
            <a:xfrm>
              <a:off x="6041235" y="2592735"/>
              <a:ext cx="1066801"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2" name="Freeform 115"/>
            <p:cNvSpPr>
              <a:spLocks noChangeAspect="1"/>
            </p:cNvSpPr>
            <p:nvPr/>
          </p:nvSpPr>
          <p:spPr bwMode="gray">
            <a:xfrm>
              <a:off x="6925474" y="2867373"/>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6" name="Group 116"/>
            <p:cNvGrpSpPr>
              <a:grpSpLocks noChangeAspect="1"/>
            </p:cNvGrpSpPr>
            <p:nvPr/>
          </p:nvGrpSpPr>
          <p:grpSpPr bwMode="gray">
            <a:xfrm>
              <a:off x="5099847" y="1268760"/>
              <a:ext cx="2973390" cy="1638300"/>
              <a:chOff x="2730" y="960"/>
              <a:chExt cx="1873" cy="1032"/>
            </a:xfrm>
            <a:grpFill/>
          </p:grpSpPr>
          <p:grpSp>
            <p:nvGrpSpPr>
              <p:cNvPr id="7" name="Group 117"/>
              <p:cNvGrpSpPr>
                <a:grpSpLocks noChangeAspect="1"/>
              </p:cNvGrpSpPr>
              <p:nvPr/>
            </p:nvGrpSpPr>
            <p:grpSpPr bwMode="gray">
              <a:xfrm>
                <a:off x="3044" y="960"/>
                <a:ext cx="1473" cy="481"/>
                <a:chOff x="3044" y="960"/>
                <a:chExt cx="1473" cy="481"/>
              </a:xfrm>
              <a:grpFill/>
            </p:grpSpPr>
            <p:sp>
              <p:nvSpPr>
                <p:cNvPr id="852"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3"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4"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5"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6"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7"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8"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9"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0"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1"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2"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3"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64"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84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0"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accent4"/>
              </a:solid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51"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grpSp>
          <p:nvGrpSpPr>
            <p:cNvPr id="8" name="Group 135"/>
            <p:cNvGrpSpPr>
              <a:grpSpLocks noChangeAspect="1"/>
            </p:cNvGrpSpPr>
            <p:nvPr/>
          </p:nvGrpSpPr>
          <p:grpSpPr bwMode="gray">
            <a:xfrm>
              <a:off x="5214147" y="2886423"/>
              <a:ext cx="647701" cy="585789"/>
              <a:chOff x="2802" y="1979"/>
              <a:chExt cx="408" cy="369"/>
            </a:xfrm>
            <a:grpFill/>
          </p:grpSpPr>
          <p:sp>
            <p:nvSpPr>
              <p:cNvPr id="819"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0" name="Group 137"/>
              <p:cNvGrpSpPr>
                <a:grpSpLocks noChangeAspect="1"/>
              </p:cNvGrpSpPr>
              <p:nvPr/>
            </p:nvGrpSpPr>
            <p:grpSpPr bwMode="gray">
              <a:xfrm>
                <a:off x="2889" y="2101"/>
                <a:ext cx="17" cy="51"/>
                <a:chOff x="2889" y="2101"/>
                <a:chExt cx="17" cy="51"/>
              </a:xfrm>
              <a:grpFill/>
            </p:grpSpPr>
            <p:sp>
              <p:nvSpPr>
                <p:cNvPr id="845"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46"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47"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821"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1" name="Group 142"/>
              <p:cNvGrpSpPr>
                <a:grpSpLocks noChangeAspect="1"/>
              </p:cNvGrpSpPr>
              <p:nvPr/>
            </p:nvGrpSpPr>
            <p:grpSpPr bwMode="gray">
              <a:xfrm>
                <a:off x="2896" y="2116"/>
                <a:ext cx="231" cy="189"/>
                <a:chOff x="2896" y="2116"/>
                <a:chExt cx="231" cy="189"/>
              </a:xfrm>
              <a:grpFill/>
            </p:grpSpPr>
            <p:sp>
              <p:nvSpPr>
                <p:cNvPr id="843"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44"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solidFill>
                  <a:schemeClr val="accent6">
                    <a:lumMod val="75000"/>
                  </a:schemeClr>
                </a:solid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grpSp>
            <p:nvGrpSpPr>
              <p:cNvPr id="12" name="Group 145"/>
              <p:cNvGrpSpPr>
                <a:grpSpLocks noChangeAspect="1"/>
              </p:cNvGrpSpPr>
              <p:nvPr/>
            </p:nvGrpSpPr>
            <p:grpSpPr bwMode="gray">
              <a:xfrm>
                <a:off x="2984" y="2276"/>
                <a:ext cx="114" cy="72"/>
                <a:chOff x="2984" y="2276"/>
                <a:chExt cx="114" cy="72"/>
              </a:xfrm>
              <a:grpFill/>
            </p:grpSpPr>
            <p:sp>
              <p:nvSpPr>
                <p:cNvPr id="841"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42"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824"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3" name="Group 149"/>
              <p:cNvGrpSpPr>
                <a:grpSpLocks noChangeAspect="1"/>
              </p:cNvGrpSpPr>
              <p:nvPr/>
            </p:nvGrpSpPr>
            <p:grpSpPr bwMode="gray">
              <a:xfrm>
                <a:off x="3086" y="2189"/>
                <a:ext cx="85" cy="114"/>
                <a:chOff x="3086" y="2189"/>
                <a:chExt cx="85" cy="114"/>
              </a:xfrm>
              <a:grpFill/>
            </p:grpSpPr>
            <p:sp>
              <p:nvSpPr>
                <p:cNvPr id="839"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40"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826"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4" name="Group 153"/>
              <p:cNvGrpSpPr>
                <a:grpSpLocks noChangeAspect="1"/>
              </p:cNvGrpSpPr>
              <p:nvPr/>
            </p:nvGrpSpPr>
            <p:grpSpPr bwMode="gray">
              <a:xfrm>
                <a:off x="3000" y="2012"/>
                <a:ext cx="210" cy="192"/>
                <a:chOff x="3000" y="2012"/>
                <a:chExt cx="210" cy="192"/>
              </a:xfrm>
              <a:grpFill/>
            </p:grpSpPr>
            <p:sp>
              <p:nvSpPr>
                <p:cNvPr id="837"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38"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828"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29"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30"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5" name="Group 159"/>
              <p:cNvGrpSpPr>
                <a:grpSpLocks noChangeAspect="1"/>
              </p:cNvGrpSpPr>
              <p:nvPr/>
            </p:nvGrpSpPr>
            <p:grpSpPr bwMode="gray">
              <a:xfrm>
                <a:off x="2802" y="1979"/>
                <a:ext cx="205" cy="88"/>
                <a:chOff x="2802" y="1979"/>
                <a:chExt cx="205" cy="88"/>
              </a:xfrm>
              <a:grpFill/>
            </p:grpSpPr>
            <p:sp>
              <p:nvSpPr>
                <p:cNvPr id="835"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36"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832"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33"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34"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75" name="Freeform 165"/>
            <p:cNvSpPr>
              <a:spLocks noChangeAspect="1"/>
            </p:cNvSpPr>
            <p:nvPr/>
          </p:nvSpPr>
          <p:spPr bwMode="gray">
            <a:xfrm>
              <a:off x="5515773" y="2903884"/>
              <a:ext cx="53974"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6" name="Freeform 166"/>
            <p:cNvSpPr>
              <a:spLocks noChangeAspect="1"/>
            </p:cNvSpPr>
            <p:nvPr/>
          </p:nvSpPr>
          <p:spPr bwMode="gray">
            <a:xfrm>
              <a:off x="5569747" y="2532410"/>
              <a:ext cx="708026" cy="377826"/>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7" name="Freeform 167"/>
            <p:cNvSpPr>
              <a:spLocks noChangeAspect="1"/>
            </p:cNvSpPr>
            <p:nvPr/>
          </p:nvSpPr>
          <p:spPr bwMode="gray">
            <a:xfrm>
              <a:off x="5453860" y="2851497"/>
              <a:ext cx="117476"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8" name="Freeform 168"/>
            <p:cNvSpPr>
              <a:spLocks noChangeAspect="1"/>
            </p:cNvSpPr>
            <p:nvPr/>
          </p:nvSpPr>
          <p:spPr bwMode="gray">
            <a:xfrm>
              <a:off x="5734847"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79" name="Freeform 169"/>
            <p:cNvSpPr>
              <a:spLocks noChangeAspect="1"/>
            </p:cNvSpPr>
            <p:nvPr/>
          </p:nvSpPr>
          <p:spPr bwMode="gray">
            <a:xfrm>
              <a:off x="5672935"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6" name="Group 170"/>
            <p:cNvGrpSpPr>
              <a:grpSpLocks noChangeAspect="1"/>
            </p:cNvGrpSpPr>
            <p:nvPr/>
          </p:nvGrpSpPr>
          <p:grpSpPr bwMode="gray">
            <a:xfrm>
              <a:off x="5539586" y="2891184"/>
              <a:ext cx="96839" cy="77788"/>
              <a:chOff x="3007" y="1982"/>
              <a:chExt cx="61" cy="49"/>
            </a:xfrm>
            <a:grpFill/>
          </p:grpSpPr>
          <p:sp>
            <p:nvSpPr>
              <p:cNvPr id="817"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8"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81" name="Freeform 173"/>
            <p:cNvSpPr>
              <a:spLocks noChangeAspect="1"/>
            </p:cNvSpPr>
            <p:nvPr/>
          </p:nvSpPr>
          <p:spPr bwMode="gray">
            <a:xfrm>
              <a:off x="4333086" y="2130773"/>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7" name="Group 222"/>
            <p:cNvGrpSpPr>
              <a:grpSpLocks noChangeAspect="1"/>
            </p:cNvGrpSpPr>
            <p:nvPr/>
          </p:nvGrpSpPr>
          <p:grpSpPr bwMode="gray">
            <a:xfrm>
              <a:off x="4945861" y="1268759"/>
              <a:ext cx="287338" cy="296863"/>
              <a:chOff x="3202" y="1036"/>
              <a:chExt cx="181" cy="187"/>
            </a:xfrm>
            <a:grpFill/>
          </p:grpSpPr>
          <p:sp>
            <p:nvSpPr>
              <p:cNvPr id="811"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2"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3"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4"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5"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6"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83" name="Freeform 229"/>
            <p:cNvSpPr>
              <a:spLocks noChangeAspect="1"/>
            </p:cNvSpPr>
            <p:nvPr/>
          </p:nvSpPr>
          <p:spPr bwMode="gray">
            <a:xfrm>
              <a:off x="3993360" y="2386359"/>
              <a:ext cx="6349"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84" name="Freeform 230"/>
            <p:cNvSpPr>
              <a:spLocks noChangeAspect="1"/>
            </p:cNvSpPr>
            <p:nvPr/>
          </p:nvSpPr>
          <p:spPr bwMode="gray">
            <a:xfrm>
              <a:off x="4331497" y="1810098"/>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85" name="Freeform 231"/>
            <p:cNvSpPr>
              <a:spLocks noChangeAspect="1"/>
            </p:cNvSpPr>
            <p:nvPr/>
          </p:nvSpPr>
          <p:spPr bwMode="gray">
            <a:xfrm>
              <a:off x="4271172" y="1913284"/>
              <a:ext cx="46038" cy="31749"/>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86" name="Freeform 232"/>
            <p:cNvSpPr>
              <a:spLocks noChangeAspect="1"/>
            </p:cNvSpPr>
            <p:nvPr/>
          </p:nvSpPr>
          <p:spPr bwMode="gray">
            <a:xfrm>
              <a:off x="3994946"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87" name="Freeform 233"/>
            <p:cNvSpPr>
              <a:spLocks noChangeAspect="1"/>
            </p:cNvSpPr>
            <p:nvPr/>
          </p:nvSpPr>
          <p:spPr bwMode="gray">
            <a:xfrm>
              <a:off x="3490122" y="1268759"/>
              <a:ext cx="963614" cy="111442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88" name="Freeform 234"/>
            <p:cNvSpPr>
              <a:spLocks noChangeAspect="1"/>
            </p:cNvSpPr>
            <p:nvPr/>
          </p:nvSpPr>
          <p:spPr bwMode="gray">
            <a:xfrm>
              <a:off x="3804447" y="1951385"/>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89" name="Freeform 235"/>
            <p:cNvSpPr>
              <a:spLocks noChangeAspect="1"/>
            </p:cNvSpPr>
            <p:nvPr/>
          </p:nvSpPr>
          <p:spPr bwMode="gray">
            <a:xfrm>
              <a:off x="3559971"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8" name="Group 236"/>
            <p:cNvGrpSpPr>
              <a:grpSpLocks noChangeAspect="1"/>
            </p:cNvGrpSpPr>
            <p:nvPr/>
          </p:nvGrpSpPr>
          <p:grpSpPr bwMode="gray">
            <a:xfrm>
              <a:off x="3344071" y="3475385"/>
              <a:ext cx="808039" cy="1365250"/>
              <a:chOff x="1624" y="2350"/>
              <a:chExt cx="509" cy="860"/>
            </a:xfrm>
            <a:grpFill/>
          </p:grpSpPr>
          <p:sp>
            <p:nvSpPr>
              <p:cNvPr id="786"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7"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8"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9"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0"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1"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2"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3"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4"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5"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6"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7"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8"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99"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0"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1"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2"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3"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4"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5"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6"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7"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8"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09"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10"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591" name="Freeform 262"/>
            <p:cNvSpPr>
              <a:spLocks noChangeAspect="1"/>
            </p:cNvSpPr>
            <p:nvPr/>
          </p:nvSpPr>
          <p:spPr bwMode="gray">
            <a:xfrm>
              <a:off x="3234535" y="3429348"/>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2" name="Freeform 263"/>
            <p:cNvSpPr>
              <a:spLocks noChangeAspect="1"/>
            </p:cNvSpPr>
            <p:nvPr/>
          </p:nvSpPr>
          <p:spPr bwMode="gray">
            <a:xfrm>
              <a:off x="3313909" y="3524597"/>
              <a:ext cx="101601"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3" name="Freeform 264"/>
            <p:cNvSpPr>
              <a:spLocks noChangeAspect="1"/>
            </p:cNvSpPr>
            <p:nvPr/>
          </p:nvSpPr>
          <p:spPr bwMode="gray">
            <a:xfrm>
              <a:off x="3153571"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4" name="Freeform 265"/>
            <p:cNvSpPr>
              <a:spLocks noChangeAspect="1"/>
            </p:cNvSpPr>
            <p:nvPr/>
          </p:nvSpPr>
          <p:spPr bwMode="gray">
            <a:xfrm>
              <a:off x="3205959" y="3367435"/>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5" name="Freeform 266"/>
            <p:cNvSpPr>
              <a:spLocks noChangeAspect="1"/>
            </p:cNvSpPr>
            <p:nvPr/>
          </p:nvSpPr>
          <p:spPr bwMode="gray">
            <a:xfrm>
              <a:off x="3191672" y="3440460"/>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6" name="Freeform 267"/>
            <p:cNvSpPr>
              <a:spLocks noChangeAspect="1"/>
            </p:cNvSpPr>
            <p:nvPr/>
          </p:nvSpPr>
          <p:spPr bwMode="gray">
            <a:xfrm>
              <a:off x="3264696" y="3497610"/>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7" name="Freeform 268"/>
            <p:cNvSpPr>
              <a:spLocks noChangeAspect="1"/>
            </p:cNvSpPr>
            <p:nvPr/>
          </p:nvSpPr>
          <p:spPr bwMode="gray">
            <a:xfrm>
              <a:off x="3202785" y="3411885"/>
              <a:ext cx="106363" cy="53976"/>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598" name="Freeform 269"/>
            <p:cNvSpPr>
              <a:spLocks noChangeAspect="1"/>
            </p:cNvSpPr>
            <p:nvPr/>
          </p:nvSpPr>
          <p:spPr bwMode="gray">
            <a:xfrm>
              <a:off x="2721770" y="3094385"/>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19" name="Group 270"/>
            <p:cNvGrpSpPr>
              <a:grpSpLocks noChangeAspect="1"/>
            </p:cNvGrpSpPr>
            <p:nvPr/>
          </p:nvGrpSpPr>
          <p:grpSpPr bwMode="gray">
            <a:xfrm>
              <a:off x="1832770" y="1897409"/>
              <a:ext cx="1765302" cy="1346201"/>
              <a:chOff x="672" y="1356"/>
              <a:chExt cx="1112" cy="848"/>
            </a:xfrm>
            <a:grpFill/>
          </p:grpSpPr>
          <p:grpSp>
            <p:nvGrpSpPr>
              <p:cNvPr id="22" name="Group 271"/>
              <p:cNvGrpSpPr>
                <a:grpSpLocks noChangeAspect="1"/>
              </p:cNvGrpSpPr>
              <p:nvPr/>
            </p:nvGrpSpPr>
            <p:grpSpPr bwMode="gray">
              <a:xfrm>
                <a:off x="672" y="1356"/>
                <a:ext cx="418" cy="413"/>
                <a:chOff x="672" y="1356"/>
                <a:chExt cx="418" cy="413"/>
              </a:xfrm>
              <a:grpFill/>
            </p:grpSpPr>
            <p:sp>
              <p:nvSpPr>
                <p:cNvPr id="781"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2"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3"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4"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5"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grpSp>
            <p:nvGrpSpPr>
              <p:cNvPr id="24" name="Group 277"/>
              <p:cNvGrpSpPr>
                <a:grpSpLocks noChangeAspect="1"/>
              </p:cNvGrpSpPr>
              <p:nvPr/>
            </p:nvGrpSpPr>
            <p:grpSpPr bwMode="gray">
              <a:xfrm>
                <a:off x="1149" y="1865"/>
                <a:ext cx="635" cy="339"/>
                <a:chOff x="1149" y="1865"/>
                <a:chExt cx="635" cy="339"/>
              </a:xfrm>
              <a:grpFill/>
            </p:grpSpPr>
            <p:sp>
              <p:nvSpPr>
                <p:cNvPr id="776"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7"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8"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9"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80"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2"/>
                </a:solid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grpSp>
        <p:grpSp>
          <p:nvGrpSpPr>
            <p:cNvPr id="25" name="Group 283"/>
            <p:cNvGrpSpPr>
              <a:grpSpLocks noChangeAspect="1"/>
            </p:cNvGrpSpPr>
            <p:nvPr/>
          </p:nvGrpSpPr>
          <p:grpSpPr bwMode="gray">
            <a:xfrm>
              <a:off x="2304259" y="1268759"/>
              <a:ext cx="1538290" cy="1622425"/>
              <a:chOff x="969" y="960"/>
              <a:chExt cx="969" cy="1022"/>
            </a:xfrm>
            <a:grpFill/>
          </p:grpSpPr>
          <p:sp>
            <p:nvSpPr>
              <p:cNvPr id="745"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6"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7"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8"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9"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0"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1"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2"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3"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4"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5"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6"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7"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8"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59"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0"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1"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2"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3"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4"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5"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6"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7"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8"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69"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0"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1"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2"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73"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601" name="Freeform 313"/>
            <p:cNvSpPr>
              <a:spLocks noChangeAspect="1"/>
            </p:cNvSpPr>
            <p:nvPr/>
          </p:nvSpPr>
          <p:spPr bwMode="gray">
            <a:xfrm rot="21085610">
              <a:off x="3399634" y="3186460"/>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2" name="Freeform 314"/>
            <p:cNvSpPr>
              <a:spLocks noChangeAspect="1"/>
            </p:cNvSpPr>
            <p:nvPr/>
          </p:nvSpPr>
          <p:spPr bwMode="gray">
            <a:xfrm rot="21085610">
              <a:off x="3420271" y="3188048"/>
              <a:ext cx="1589"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3" name="Freeform 315"/>
            <p:cNvSpPr>
              <a:spLocks noChangeAspect="1"/>
            </p:cNvSpPr>
            <p:nvPr/>
          </p:nvSpPr>
          <p:spPr bwMode="gray">
            <a:xfrm rot="21085610">
              <a:off x="3420271" y="3224560"/>
              <a:ext cx="3175" cy="1589"/>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4" name="Freeform 316"/>
            <p:cNvSpPr>
              <a:spLocks noChangeAspect="1"/>
            </p:cNvSpPr>
            <p:nvPr/>
          </p:nvSpPr>
          <p:spPr bwMode="gray">
            <a:xfrm rot="21085610">
              <a:off x="3412334" y="3222972"/>
              <a:ext cx="6349"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5" name="Freeform 317"/>
            <p:cNvSpPr>
              <a:spLocks noChangeAspect="1"/>
            </p:cNvSpPr>
            <p:nvPr/>
          </p:nvSpPr>
          <p:spPr bwMode="gray">
            <a:xfrm rot="21085610">
              <a:off x="3420271" y="3245197"/>
              <a:ext cx="1589"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6" name="Freeform 318"/>
            <p:cNvSpPr>
              <a:spLocks noChangeAspect="1"/>
            </p:cNvSpPr>
            <p:nvPr/>
          </p:nvSpPr>
          <p:spPr bwMode="gray">
            <a:xfrm rot="21085610">
              <a:off x="3434560" y="3218210"/>
              <a:ext cx="1589"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7" name="Freeform 319"/>
            <p:cNvSpPr>
              <a:spLocks noChangeAspect="1"/>
            </p:cNvSpPr>
            <p:nvPr/>
          </p:nvSpPr>
          <p:spPr bwMode="gray">
            <a:xfrm rot="21085610">
              <a:off x="3442497" y="3229323"/>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8" name="Freeform 320"/>
            <p:cNvSpPr>
              <a:spLocks noChangeAspect="1"/>
            </p:cNvSpPr>
            <p:nvPr/>
          </p:nvSpPr>
          <p:spPr bwMode="gray">
            <a:xfrm rot="21085610">
              <a:off x="3456784" y="3240435"/>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09" name="Freeform 321"/>
            <p:cNvSpPr>
              <a:spLocks noChangeAspect="1"/>
            </p:cNvSpPr>
            <p:nvPr/>
          </p:nvSpPr>
          <p:spPr bwMode="gray">
            <a:xfrm rot="21085610">
              <a:off x="3450435" y="3254723"/>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0" name="Freeform 322"/>
            <p:cNvSpPr>
              <a:spLocks noChangeAspect="1"/>
            </p:cNvSpPr>
            <p:nvPr/>
          </p:nvSpPr>
          <p:spPr bwMode="gray">
            <a:xfrm rot="21085610">
              <a:off x="3464721" y="3269010"/>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1" name="Freeform 323"/>
            <p:cNvSpPr>
              <a:spLocks noChangeAspect="1"/>
            </p:cNvSpPr>
            <p:nvPr/>
          </p:nvSpPr>
          <p:spPr bwMode="gray">
            <a:xfrm rot="21085610">
              <a:off x="3477422" y="3278534"/>
              <a:ext cx="4763" cy="1589"/>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2" name="Freeform 324"/>
            <p:cNvSpPr>
              <a:spLocks noChangeAspect="1"/>
            </p:cNvSpPr>
            <p:nvPr/>
          </p:nvSpPr>
          <p:spPr bwMode="gray">
            <a:xfrm rot="21085610">
              <a:off x="3488534" y="3284885"/>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3" name="Freeform 325"/>
            <p:cNvSpPr>
              <a:spLocks noChangeAspect="1"/>
            </p:cNvSpPr>
            <p:nvPr/>
          </p:nvSpPr>
          <p:spPr bwMode="gray">
            <a:xfrm rot="21085610">
              <a:off x="3475834" y="3302348"/>
              <a:ext cx="6349"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4" name="Freeform 326"/>
            <p:cNvSpPr>
              <a:spLocks noChangeAspect="1"/>
            </p:cNvSpPr>
            <p:nvPr/>
          </p:nvSpPr>
          <p:spPr bwMode="gray">
            <a:xfrm rot="21085610">
              <a:off x="3418685" y="3243610"/>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5" name="Freeform 327"/>
            <p:cNvSpPr>
              <a:spLocks noChangeAspect="1"/>
            </p:cNvSpPr>
            <p:nvPr/>
          </p:nvSpPr>
          <p:spPr bwMode="gray">
            <a:xfrm rot="21085610">
              <a:off x="3386935" y="3227735"/>
              <a:ext cx="1589"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6" name="Freeform 328"/>
            <p:cNvSpPr>
              <a:spLocks noChangeAspect="1"/>
            </p:cNvSpPr>
            <p:nvPr/>
          </p:nvSpPr>
          <p:spPr bwMode="gray">
            <a:xfrm rot="21085610">
              <a:off x="3383759" y="3235673"/>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7" name="Freeform 329"/>
            <p:cNvSpPr>
              <a:spLocks noChangeAspect="1"/>
            </p:cNvSpPr>
            <p:nvPr/>
          </p:nvSpPr>
          <p:spPr bwMode="gray">
            <a:xfrm rot="21085610">
              <a:off x="3374235" y="3238848"/>
              <a:ext cx="6349"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8" name="Freeform 330"/>
            <p:cNvSpPr>
              <a:spLocks noChangeAspect="1"/>
            </p:cNvSpPr>
            <p:nvPr/>
          </p:nvSpPr>
          <p:spPr bwMode="gray">
            <a:xfrm rot="20552049">
              <a:off x="3417096"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19" name="Freeform 331"/>
            <p:cNvSpPr>
              <a:spLocks noChangeAspect="1"/>
            </p:cNvSpPr>
            <p:nvPr/>
          </p:nvSpPr>
          <p:spPr bwMode="gray">
            <a:xfrm rot="20552049">
              <a:off x="3482185" y="3318223"/>
              <a:ext cx="38099"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0" name="Freeform 332"/>
            <p:cNvSpPr>
              <a:spLocks noChangeAspect="1"/>
            </p:cNvSpPr>
            <p:nvPr/>
          </p:nvSpPr>
          <p:spPr bwMode="gray">
            <a:xfrm rot="20552049">
              <a:off x="3596485" y="3349973"/>
              <a:ext cx="1589" cy="1589"/>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1" name="Freeform 333"/>
            <p:cNvSpPr>
              <a:spLocks noChangeAspect="1"/>
            </p:cNvSpPr>
            <p:nvPr/>
          </p:nvSpPr>
          <p:spPr bwMode="gray">
            <a:xfrm rot="20552049">
              <a:off x="3618710" y="3392835"/>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2" name="Freeform 334"/>
            <p:cNvSpPr>
              <a:spLocks noChangeAspect="1"/>
            </p:cNvSpPr>
            <p:nvPr/>
          </p:nvSpPr>
          <p:spPr bwMode="gray">
            <a:xfrm rot="20552049">
              <a:off x="3642522" y="3470623"/>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3" name="Freeform 335"/>
            <p:cNvSpPr>
              <a:spLocks noChangeAspect="1"/>
            </p:cNvSpPr>
            <p:nvPr/>
          </p:nvSpPr>
          <p:spPr bwMode="gray">
            <a:xfrm rot="20552049">
              <a:off x="3636171" y="3484910"/>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4" name="Freeform 336"/>
            <p:cNvSpPr>
              <a:spLocks noChangeAspect="1"/>
            </p:cNvSpPr>
            <p:nvPr/>
          </p:nvSpPr>
          <p:spPr bwMode="gray">
            <a:xfrm rot="20552049">
              <a:off x="3463135" y="3324573"/>
              <a:ext cx="1589"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26" name="Group 337"/>
            <p:cNvGrpSpPr>
              <a:grpSpLocks noChangeAspect="1"/>
            </p:cNvGrpSpPr>
            <p:nvPr/>
          </p:nvGrpSpPr>
          <p:grpSpPr bwMode="gray">
            <a:xfrm>
              <a:off x="3455197" y="3327748"/>
              <a:ext cx="28575" cy="44450"/>
              <a:chOff x="1694" y="2257"/>
              <a:chExt cx="18" cy="28"/>
            </a:xfrm>
            <a:grpFill/>
          </p:grpSpPr>
          <p:sp>
            <p:nvSpPr>
              <p:cNvPr id="743"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4"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626" name="Freeform 340"/>
            <p:cNvSpPr>
              <a:spLocks noChangeAspect="1"/>
            </p:cNvSpPr>
            <p:nvPr/>
          </p:nvSpPr>
          <p:spPr bwMode="gray">
            <a:xfrm rot="20552049">
              <a:off x="3532985" y="3337273"/>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7" name="Freeform 341"/>
            <p:cNvSpPr>
              <a:spLocks noChangeAspect="1"/>
            </p:cNvSpPr>
            <p:nvPr/>
          </p:nvSpPr>
          <p:spPr bwMode="gray">
            <a:xfrm rot="20552049">
              <a:off x="3629822" y="3429348"/>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8" name="Freeform 342"/>
            <p:cNvSpPr>
              <a:spLocks noChangeAspect="1"/>
            </p:cNvSpPr>
            <p:nvPr/>
          </p:nvSpPr>
          <p:spPr bwMode="gray">
            <a:xfrm rot="20552049">
              <a:off x="3602835" y="3362673"/>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29" name="Freeform 343"/>
            <p:cNvSpPr>
              <a:spLocks noChangeAspect="1"/>
            </p:cNvSpPr>
            <p:nvPr/>
          </p:nvSpPr>
          <p:spPr bwMode="gray">
            <a:xfrm rot="20552049">
              <a:off x="3556797" y="3334097"/>
              <a:ext cx="0" cy="1589"/>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0" name="Freeform 344"/>
            <p:cNvSpPr>
              <a:spLocks noChangeAspect="1"/>
            </p:cNvSpPr>
            <p:nvPr/>
          </p:nvSpPr>
          <p:spPr bwMode="gray">
            <a:xfrm rot="20552049">
              <a:off x="3559971" y="3346798"/>
              <a:ext cx="1589"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1" name="Freeform 345"/>
            <p:cNvSpPr>
              <a:spLocks noChangeAspect="1"/>
            </p:cNvSpPr>
            <p:nvPr/>
          </p:nvSpPr>
          <p:spPr bwMode="gray">
            <a:xfrm rot="20552049">
              <a:off x="3610772" y="3380135"/>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2" name="Freeform 346"/>
            <p:cNvSpPr>
              <a:spLocks noChangeAspect="1"/>
            </p:cNvSpPr>
            <p:nvPr/>
          </p:nvSpPr>
          <p:spPr bwMode="gray">
            <a:xfrm rot="20552049">
              <a:off x="3629822" y="3454748"/>
              <a:ext cx="1589"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3" name="Freeform 347"/>
            <p:cNvSpPr>
              <a:spLocks noChangeAspect="1"/>
            </p:cNvSpPr>
            <p:nvPr/>
          </p:nvSpPr>
          <p:spPr bwMode="gray">
            <a:xfrm rot="20552049">
              <a:off x="3325020" y="3280123"/>
              <a:ext cx="117476"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4" name="Freeform 348"/>
            <p:cNvSpPr>
              <a:spLocks noChangeAspect="1"/>
            </p:cNvSpPr>
            <p:nvPr/>
          </p:nvSpPr>
          <p:spPr bwMode="gray">
            <a:xfrm rot="20552049">
              <a:off x="3344070" y="3321398"/>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5" name="Freeform 349"/>
            <p:cNvSpPr>
              <a:spLocks noChangeAspect="1"/>
            </p:cNvSpPr>
            <p:nvPr/>
          </p:nvSpPr>
          <p:spPr bwMode="gray">
            <a:xfrm rot="20552049">
              <a:off x="3386933"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6" name="Freeform 350"/>
            <p:cNvSpPr>
              <a:spLocks noChangeAspect="1"/>
            </p:cNvSpPr>
            <p:nvPr/>
          </p:nvSpPr>
          <p:spPr bwMode="gray">
            <a:xfrm rot="20552049">
              <a:off x="3585370" y="3346798"/>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37" name="Freeform 351"/>
            <p:cNvSpPr>
              <a:spLocks noChangeAspect="1"/>
            </p:cNvSpPr>
            <p:nvPr/>
          </p:nvSpPr>
          <p:spPr bwMode="gray">
            <a:xfrm rot="20552049">
              <a:off x="3626644" y="3413473"/>
              <a:ext cx="1589"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27" name="Group 362"/>
            <p:cNvGrpSpPr/>
            <p:nvPr/>
          </p:nvGrpSpPr>
          <p:grpSpPr bwMode="gray">
            <a:xfrm>
              <a:off x="4580733" y="1911697"/>
              <a:ext cx="879477" cy="1109663"/>
              <a:chOff x="4580731" y="1911697"/>
              <a:chExt cx="879476" cy="1109663"/>
            </a:xfrm>
            <a:grpFill/>
          </p:grpSpPr>
          <p:sp>
            <p:nvSpPr>
              <p:cNvPr id="694"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95"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96"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28" name="Group 178"/>
              <p:cNvGrpSpPr>
                <a:grpSpLocks noChangeAspect="1"/>
              </p:cNvGrpSpPr>
              <p:nvPr/>
            </p:nvGrpSpPr>
            <p:grpSpPr bwMode="gray">
              <a:xfrm>
                <a:off x="4876006" y="2765772"/>
                <a:ext cx="204788" cy="242888"/>
                <a:chOff x="2589" y="1903"/>
                <a:chExt cx="129" cy="153"/>
              </a:xfrm>
              <a:grpFill/>
            </p:grpSpPr>
            <p:sp>
              <p:nvSpPr>
                <p:cNvPr id="740"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1"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42"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698" name="Freeform 697"/>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99" name="Freeform 698"/>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0" name="Freeform 699"/>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1" name="Freeform 700"/>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2" name="Freeform 701"/>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3" name="Freeform 702"/>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4" name="Freeform 703"/>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29" name="Group 704"/>
              <p:cNvGrpSpPr>
                <a:grpSpLocks noChangeAspect="1"/>
              </p:cNvGrpSpPr>
              <p:nvPr/>
            </p:nvGrpSpPr>
            <p:grpSpPr bwMode="gray">
              <a:xfrm>
                <a:off x="4679156" y="2659410"/>
                <a:ext cx="247650" cy="244475"/>
                <a:chOff x="2465" y="1836"/>
                <a:chExt cx="156" cy="154"/>
              </a:xfrm>
              <a:grpFill/>
            </p:grpSpPr>
            <p:sp>
              <p:nvSpPr>
                <p:cNvPr id="738"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39"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chemeClr val="tx1">
                    <a:lumMod val="85000"/>
                    <a:lumOff val="15000"/>
                  </a:schemeClr>
                </a:solid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grpSp>
            <p:nvGrpSpPr>
              <p:cNvPr id="30" name="Group 192"/>
              <p:cNvGrpSpPr>
                <a:grpSpLocks noChangeAspect="1"/>
              </p:cNvGrpSpPr>
              <p:nvPr/>
            </p:nvGrpSpPr>
            <p:grpSpPr bwMode="gray">
              <a:xfrm>
                <a:off x="4620419" y="2430810"/>
                <a:ext cx="171450" cy="258763"/>
                <a:chOff x="2428" y="1692"/>
                <a:chExt cx="108" cy="163"/>
              </a:xfrm>
              <a:grpFill/>
            </p:grpSpPr>
            <p:sp>
              <p:nvSpPr>
                <p:cNvPr id="736"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37"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707"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8"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09"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0"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31" name="Group 199"/>
              <p:cNvGrpSpPr>
                <a:grpSpLocks noChangeAspect="1"/>
              </p:cNvGrpSpPr>
              <p:nvPr/>
            </p:nvGrpSpPr>
            <p:grpSpPr bwMode="gray">
              <a:xfrm>
                <a:off x="5033169" y="2808635"/>
                <a:ext cx="68263" cy="68263"/>
                <a:chOff x="2688" y="1930"/>
                <a:chExt cx="43" cy="43"/>
              </a:xfrm>
              <a:grpFill/>
            </p:grpSpPr>
            <p:sp>
              <p:nvSpPr>
                <p:cNvPr id="734"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35"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712"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3"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4"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5"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6"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7"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8"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19"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0"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1"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2"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3"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4"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5"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6"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7"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8"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29"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30"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774" name="Group 359"/>
              <p:cNvGrpSpPr/>
              <p:nvPr/>
            </p:nvGrpSpPr>
            <p:grpSpPr bwMode="gray">
              <a:xfrm>
                <a:off x="5080794" y="2788583"/>
                <a:ext cx="75600" cy="108000"/>
                <a:chOff x="4160739" y="2986112"/>
                <a:chExt cx="187325" cy="233362"/>
              </a:xfrm>
              <a:grpFill/>
            </p:grpSpPr>
            <p:sp>
              <p:nvSpPr>
                <p:cNvPr id="732"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33"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grpSp>
        <p:grpSp>
          <p:nvGrpSpPr>
            <p:cNvPr id="775" name="Group 368"/>
            <p:cNvGrpSpPr/>
            <p:nvPr/>
          </p:nvGrpSpPr>
          <p:grpSpPr bwMode="gray">
            <a:xfrm>
              <a:off x="4455318" y="2994372"/>
              <a:ext cx="1196974" cy="1339850"/>
              <a:chOff x="4455318" y="2994372"/>
              <a:chExt cx="1196974" cy="1339850"/>
            </a:xfrm>
            <a:grpFill/>
          </p:grpSpPr>
          <p:sp>
            <p:nvSpPr>
              <p:cNvPr id="640" name="Freeform 639"/>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1" name="Freeform 640"/>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820" name="Group 367"/>
              <p:cNvGrpSpPr/>
              <p:nvPr/>
            </p:nvGrpSpPr>
            <p:grpSpPr bwMode="gray">
              <a:xfrm>
                <a:off x="4455318" y="2994372"/>
                <a:ext cx="1196974" cy="1339850"/>
                <a:chOff x="4455318" y="2994372"/>
                <a:chExt cx="1196974" cy="1339850"/>
              </a:xfrm>
              <a:grpFill/>
            </p:grpSpPr>
            <p:sp>
              <p:nvSpPr>
                <p:cNvPr id="643" name="Freeform 642"/>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4" name="Freeform 643"/>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5" name="Freeform 644"/>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6" name="Freeform 645"/>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7" name="Freeform 646"/>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8" name="Freeform 647"/>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49" name="Freeform 648"/>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0" name="Freeform 649"/>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1" name="Freeform 650"/>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2" name="Freeform 651"/>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3" name="Freeform 652"/>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4" name="Freeform 653"/>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5" name="Freeform 654"/>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6" name="Freeform 655"/>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7"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8" name="Freeform 657"/>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59" name="Freeform 658"/>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0" name="Freeform 659"/>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1" name="Freeform 660"/>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822" name="Group 25"/>
                <p:cNvGrpSpPr>
                  <a:grpSpLocks noChangeAspect="1"/>
                </p:cNvGrpSpPr>
                <p:nvPr/>
              </p:nvGrpSpPr>
              <p:grpSpPr bwMode="gray">
                <a:xfrm>
                  <a:off x="4961730" y="3769072"/>
                  <a:ext cx="219075" cy="239713"/>
                  <a:chOff x="2643" y="2535"/>
                  <a:chExt cx="138" cy="151"/>
                </a:xfrm>
                <a:grpFill/>
              </p:grpSpPr>
              <p:sp>
                <p:nvSpPr>
                  <p:cNvPr id="692"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93"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
              <p:nvSpPr>
                <p:cNvPr id="663"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4"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5"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6"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7"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8"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69"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0"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1"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2"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3"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4"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5"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6"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7"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8"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79"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0"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1"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2"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3"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4"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5"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6"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7"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88"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nvGrpSpPr>
                <p:cNvPr id="823" name="Group 364"/>
                <p:cNvGrpSpPr>
                  <a:grpSpLocks noChangeAspect="1"/>
                </p:cNvGrpSpPr>
                <p:nvPr/>
              </p:nvGrpSpPr>
              <p:grpSpPr bwMode="gray">
                <a:xfrm>
                  <a:off x="5141117" y="3280172"/>
                  <a:ext cx="289379" cy="349200"/>
                  <a:chOff x="3548063" y="12700"/>
                  <a:chExt cx="5667375" cy="6838950"/>
                </a:xfrm>
                <a:grpFill/>
              </p:grpSpPr>
              <p:sp>
                <p:nvSpPr>
                  <p:cNvPr id="690"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GB" dirty="0">
                      <a:latin typeface="+mn-lt"/>
                    </a:endParaRPr>
                  </a:p>
                </p:txBody>
              </p:sp>
              <p:sp>
                <p:nvSpPr>
                  <p:cNvPr id="691"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noFill/>
                    <a:prstDash val="solid"/>
                    <a:round/>
                    <a:headEnd type="none" w="med" len="med"/>
                    <a:tailEnd type="none" w="med" len="med"/>
                  </a:ln>
                  <a:effectLst/>
                </p:spPr>
                <p:txBody>
                  <a:bodyPr/>
                  <a:lstStyle/>
                  <a:p>
                    <a:pPr eaLnBrk="1" fontAlgn="auto" hangingPunct="1">
                      <a:spcBef>
                        <a:spcPts val="0"/>
                      </a:spcBef>
                      <a:spcAft>
                        <a:spcPts val="0"/>
                      </a:spcAft>
                      <a:defRPr/>
                    </a:pPr>
                    <a:endParaRPr lang="en-GB" dirty="0">
                      <a:latin typeface="+mn-lt"/>
                    </a:endParaRPr>
                  </a:p>
                </p:txBody>
              </p:sp>
            </p:grpSp>
          </p:grpSp>
        </p:grpSp>
      </p:grpSp>
      <p:sp>
        <p:nvSpPr>
          <p:cNvPr id="891" name="Content Placeholder 2"/>
          <p:cNvSpPr txBox="1">
            <a:spLocks/>
          </p:cNvSpPr>
          <p:nvPr/>
        </p:nvSpPr>
        <p:spPr>
          <a:xfrm>
            <a:off x="9193321" y="2769583"/>
            <a:ext cx="3124951" cy="121384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en-US" sz="2000" dirty="0" smtClean="0">
                <a:latin typeface="+mj-lt"/>
                <a:ea typeface="Roboto" panose="02000000000000000000" pitchFamily="2" charset="0"/>
              </a:rPr>
              <a:t>India</a:t>
            </a:r>
          </a:p>
          <a:p>
            <a:pPr algn="l" fontAlgn="auto">
              <a:defRPr/>
            </a:pPr>
            <a:r>
              <a:rPr lang="en-US" sz="2000" dirty="0" smtClean="0">
                <a:latin typeface="+mj-lt"/>
                <a:ea typeface="Roboto" panose="02000000000000000000" pitchFamily="2" charset="0"/>
              </a:rPr>
              <a:t>G-275, 3rd Floor, Sec-63, Noida - 201301</a:t>
            </a:r>
            <a:endParaRPr lang="en-US" sz="2000" dirty="0">
              <a:latin typeface="+mj-lt"/>
              <a:ea typeface="Roboto" panose="02000000000000000000" pitchFamily="2" charset="0"/>
            </a:endParaRPr>
          </a:p>
        </p:txBody>
      </p:sp>
      <p:grpSp>
        <p:nvGrpSpPr>
          <p:cNvPr id="825" name="Group 904"/>
          <p:cNvGrpSpPr>
            <a:grpSpLocks/>
          </p:cNvGrpSpPr>
          <p:nvPr/>
        </p:nvGrpSpPr>
        <p:grpSpPr bwMode="auto">
          <a:xfrm>
            <a:off x="7302133" y="2920545"/>
            <a:ext cx="1820963" cy="663890"/>
            <a:chOff x="6662440" y="3511131"/>
            <a:chExt cx="1785049" cy="478286"/>
          </a:xfrm>
        </p:grpSpPr>
        <p:sp>
          <p:nvSpPr>
            <p:cNvPr id="906" name="Oval 905"/>
            <p:cNvSpPr>
              <a:spLocks noChangeAspect="1"/>
            </p:cNvSpPr>
            <p:nvPr/>
          </p:nvSpPr>
          <p:spPr>
            <a:xfrm>
              <a:off x="8315667" y="3511131"/>
              <a:ext cx="131822" cy="131921"/>
            </a:xfrm>
            <a:prstGeom prst="ellipse">
              <a:avLst/>
            </a:prstGeom>
            <a:solidFill>
              <a:schemeClr val="accent6">
                <a:lumMod val="75000"/>
                <a:alpha val="9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2400"/>
            </a:p>
          </p:txBody>
        </p:sp>
        <p:cxnSp>
          <p:nvCxnSpPr>
            <p:cNvPr id="907" name="Elbow Connector 906"/>
            <p:cNvCxnSpPr/>
            <p:nvPr/>
          </p:nvCxnSpPr>
          <p:spPr>
            <a:xfrm rot="10800000" flipV="1">
              <a:off x="6662440" y="3650873"/>
              <a:ext cx="1729560" cy="338544"/>
            </a:xfrm>
            <a:prstGeom prst="bentConnector3">
              <a:avLst>
                <a:gd name="adj1" fmla="val 632"/>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27" name="Group 910"/>
          <p:cNvGrpSpPr>
            <a:grpSpLocks/>
          </p:cNvGrpSpPr>
          <p:nvPr/>
        </p:nvGrpSpPr>
        <p:grpSpPr bwMode="auto">
          <a:xfrm>
            <a:off x="5392270" y="5862919"/>
            <a:ext cx="498695" cy="472568"/>
            <a:chOff x="5145541" y="1902998"/>
            <a:chExt cx="477290" cy="477290"/>
          </a:xfrm>
          <a:solidFill>
            <a:srgbClr val="29AAE2"/>
          </a:solidFill>
        </p:grpSpPr>
        <p:sp>
          <p:nvSpPr>
            <p:cNvPr id="912" name="Oval 911"/>
            <p:cNvSpPr/>
            <p:nvPr/>
          </p:nvSpPr>
          <p:spPr>
            <a:xfrm>
              <a:off x="5145541" y="1902998"/>
              <a:ext cx="477290" cy="4772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grpSp>
          <p:nvGrpSpPr>
            <p:cNvPr id="831" name="Group 912"/>
            <p:cNvGrpSpPr/>
            <p:nvPr/>
          </p:nvGrpSpPr>
          <p:grpSpPr>
            <a:xfrm>
              <a:off x="5315603" y="2003945"/>
              <a:ext cx="136969" cy="287908"/>
              <a:chOff x="7000144" y="1755836"/>
              <a:chExt cx="85046" cy="216311"/>
            </a:xfrm>
            <a:grpFill/>
          </p:grpSpPr>
          <p:sp>
            <p:nvSpPr>
              <p:cNvPr id="914" name="Freeform 12"/>
              <p:cNvSpPr>
                <a:spLocks/>
              </p:cNvSpPr>
              <p:nvPr/>
            </p:nvSpPr>
            <p:spPr bwMode="auto">
              <a:xfrm>
                <a:off x="7000144" y="1792808"/>
                <a:ext cx="85046" cy="17933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200" dirty="0">
                  <a:latin typeface="+mn-lt"/>
                </a:endParaRPr>
              </a:p>
            </p:txBody>
          </p:sp>
          <p:sp>
            <p:nvSpPr>
              <p:cNvPr id="915" name="Oval 13"/>
              <p:cNvSpPr>
                <a:spLocks noChangeArrowheads="1"/>
              </p:cNvSpPr>
              <p:nvPr/>
            </p:nvSpPr>
            <p:spPr bwMode="auto">
              <a:xfrm>
                <a:off x="7026040" y="1755836"/>
                <a:ext cx="33741" cy="337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200" dirty="0">
                  <a:latin typeface="+mn-lt"/>
                </a:endParaRPr>
              </a:p>
            </p:txBody>
          </p:sp>
        </p:grpSp>
      </p:grpSp>
      <p:sp>
        <p:nvSpPr>
          <p:cNvPr id="916" name="Content Placeholder 2"/>
          <p:cNvSpPr txBox="1">
            <a:spLocks/>
          </p:cNvSpPr>
          <p:nvPr/>
        </p:nvSpPr>
        <p:spPr>
          <a:xfrm>
            <a:off x="4107983" y="5956665"/>
            <a:ext cx="1805443" cy="345396"/>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b="1" dirty="0" smtClean="0">
                <a:solidFill>
                  <a:schemeClr val="tx1"/>
                </a:solidFill>
              </a:rPr>
              <a:t>0120- 4115530</a:t>
            </a:r>
            <a:endParaRPr lang="en-US" sz="600" b="1" dirty="0">
              <a:solidFill>
                <a:schemeClr val="tx1"/>
              </a:solidFill>
            </a:endParaRPr>
          </a:p>
        </p:txBody>
      </p:sp>
      <p:sp>
        <p:nvSpPr>
          <p:cNvPr id="917" name="Content Placeholder 2"/>
          <p:cNvSpPr txBox="1">
            <a:spLocks/>
          </p:cNvSpPr>
          <p:nvPr/>
        </p:nvSpPr>
        <p:spPr>
          <a:xfrm>
            <a:off x="6484662" y="5951359"/>
            <a:ext cx="1953942" cy="39528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b="1" dirty="0" smtClean="0">
                <a:solidFill>
                  <a:schemeClr val="tx1"/>
                </a:solidFill>
              </a:rPr>
              <a:t>info@idreambiz.com</a:t>
            </a:r>
            <a:endParaRPr lang="en-US" sz="600" b="1" dirty="0">
              <a:solidFill>
                <a:schemeClr val="tx1"/>
              </a:solidFill>
            </a:endParaRPr>
          </a:p>
        </p:txBody>
      </p:sp>
      <p:grpSp>
        <p:nvGrpSpPr>
          <p:cNvPr id="848" name="Group 917"/>
          <p:cNvGrpSpPr>
            <a:grpSpLocks/>
          </p:cNvGrpSpPr>
          <p:nvPr/>
        </p:nvGrpSpPr>
        <p:grpSpPr bwMode="auto">
          <a:xfrm>
            <a:off x="6029702" y="5862370"/>
            <a:ext cx="478673" cy="478673"/>
            <a:chOff x="6239944" y="5869719"/>
            <a:chExt cx="424653" cy="424654"/>
          </a:xfrm>
          <a:solidFill>
            <a:srgbClr val="29AAE2"/>
          </a:solidFill>
        </p:grpSpPr>
        <p:sp>
          <p:nvSpPr>
            <p:cNvPr id="919" name="Oval 918"/>
            <p:cNvSpPr/>
            <p:nvPr/>
          </p:nvSpPr>
          <p:spPr>
            <a:xfrm>
              <a:off x="6239944" y="5869719"/>
              <a:ext cx="424653" cy="4246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solidFill>
                  <a:srgbClr val="12B9DD"/>
                </a:solidFill>
              </a:endParaRPr>
            </a:p>
          </p:txBody>
        </p:sp>
        <p:grpSp>
          <p:nvGrpSpPr>
            <p:cNvPr id="887" name="Group 919"/>
            <p:cNvGrpSpPr/>
            <p:nvPr/>
          </p:nvGrpSpPr>
          <p:grpSpPr>
            <a:xfrm>
              <a:off x="6382688" y="5955971"/>
              <a:ext cx="139318" cy="248292"/>
              <a:chOff x="7107860" y="2485880"/>
              <a:chExt cx="97227" cy="209669"/>
            </a:xfrm>
            <a:grpFill/>
          </p:grpSpPr>
          <p:sp>
            <p:nvSpPr>
              <p:cNvPr id="921" name="Oval 920"/>
              <p:cNvSpPr>
                <a:spLocks noChangeArrowheads="1"/>
              </p:cNvSpPr>
              <p:nvPr/>
            </p:nvSpPr>
            <p:spPr bwMode="auto">
              <a:xfrm>
                <a:off x="7140588" y="2485880"/>
                <a:ext cx="30916" cy="31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200" dirty="0">
                  <a:solidFill>
                    <a:srgbClr val="12B9DD"/>
                  </a:solidFill>
                  <a:latin typeface="+mn-lt"/>
                </a:endParaRPr>
              </a:p>
            </p:txBody>
          </p:sp>
          <p:sp>
            <p:nvSpPr>
              <p:cNvPr id="922" name="Freeform 7"/>
              <p:cNvSpPr>
                <a:spLocks/>
              </p:cNvSpPr>
              <p:nvPr/>
            </p:nvSpPr>
            <p:spPr bwMode="auto">
              <a:xfrm>
                <a:off x="7107860" y="2523945"/>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200" dirty="0">
                  <a:solidFill>
                    <a:srgbClr val="12B9DD"/>
                  </a:solidFill>
                  <a:latin typeface="+mn-lt"/>
                </a:endParaRPr>
              </a:p>
            </p:txBody>
          </p:sp>
        </p:grpSp>
      </p:grpSp>
      <p:pic>
        <p:nvPicPr>
          <p:cNvPr id="382" name="Picture 2" descr="C:\Users\I Dreambiz\Desktop\main_logo.png"/>
          <p:cNvPicPr>
            <a:picLocks noChangeAspect="1" noChangeArrowheads="1"/>
          </p:cNvPicPr>
          <p:nvPr/>
        </p:nvPicPr>
        <p:blipFill>
          <a:blip r:embed="rId3"/>
          <a:srcRect/>
          <a:stretch>
            <a:fillRect/>
          </a:stretch>
        </p:blipFill>
        <p:spPr bwMode="auto">
          <a:xfrm>
            <a:off x="230868" y="6559013"/>
            <a:ext cx="880348" cy="286113"/>
          </a:xfrm>
          <a:prstGeom prst="rect">
            <a:avLst/>
          </a:prstGeom>
          <a:noFill/>
        </p:spPr>
      </p:pic>
      <p:pic>
        <p:nvPicPr>
          <p:cNvPr id="6146" name="Picture 2" descr="C:\Users\I Dreambiz\Desktop\email.png"/>
          <p:cNvPicPr>
            <a:picLocks noChangeAspect="1" noChangeArrowheads="1"/>
          </p:cNvPicPr>
          <p:nvPr/>
        </p:nvPicPr>
        <p:blipFill>
          <a:blip r:embed="rId4"/>
          <a:srcRect/>
          <a:stretch>
            <a:fillRect/>
          </a:stretch>
        </p:blipFill>
        <p:spPr bwMode="auto">
          <a:xfrm>
            <a:off x="6143136" y="6007446"/>
            <a:ext cx="250647" cy="181319"/>
          </a:xfrm>
          <a:prstGeom prst="rect">
            <a:avLst/>
          </a:prstGeom>
          <a:noFill/>
        </p:spPr>
      </p:pic>
      <p:pic>
        <p:nvPicPr>
          <p:cNvPr id="6147" name="Picture 3" descr="C:\Users\I Dreambiz\Desktop\phone.png"/>
          <p:cNvPicPr>
            <a:picLocks noChangeAspect="1" noChangeArrowheads="1"/>
          </p:cNvPicPr>
          <p:nvPr/>
        </p:nvPicPr>
        <p:blipFill>
          <a:blip r:embed="rId5"/>
          <a:srcRect/>
          <a:stretch>
            <a:fillRect/>
          </a:stretch>
        </p:blipFill>
        <p:spPr bwMode="auto">
          <a:xfrm>
            <a:off x="5503656" y="5972935"/>
            <a:ext cx="262530" cy="2423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381"/>
                                        </p:tgtEl>
                                        <p:attrNameLst>
                                          <p:attrName>style.visibility</p:attrName>
                                        </p:attrNameLst>
                                      </p:cBhvr>
                                      <p:to>
                                        <p:strVal val="visible"/>
                                      </p:to>
                                    </p:set>
                                    <p:anim calcmode="lin" valueType="num">
                                      <p:cBhvr additive="base">
                                        <p:cTn id="10" dur="500" fill="hold"/>
                                        <p:tgtEl>
                                          <p:spTgt spid="381"/>
                                        </p:tgtEl>
                                        <p:attrNameLst>
                                          <p:attrName>ppt_x</p:attrName>
                                        </p:attrNameLst>
                                      </p:cBhvr>
                                      <p:tavLst>
                                        <p:tav tm="0">
                                          <p:val>
                                            <p:strVal val="1+#ppt_w/2"/>
                                          </p:val>
                                        </p:tav>
                                        <p:tav tm="100000">
                                          <p:val>
                                            <p:strVal val="#ppt_x"/>
                                          </p:val>
                                        </p:tav>
                                      </p:tavLst>
                                    </p:anim>
                                    <p:anim calcmode="lin" valueType="num">
                                      <p:cBhvr additive="base">
                                        <p:cTn id="11" dur="500" fill="hold"/>
                                        <p:tgtEl>
                                          <p:spTgt spid="381"/>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4" presetClass="entr" presetSubtype="5" fill="hold" nodeType="withEffect">
                                  <p:stCondLst>
                                    <p:cond delay="2000"/>
                                  </p:stCondLst>
                                  <p:childTnLst>
                                    <p:set>
                                      <p:cBhvr>
                                        <p:cTn id="24" dur="1" fill="hold">
                                          <p:stCondLst>
                                            <p:cond delay="0"/>
                                          </p:stCondLst>
                                        </p:cTn>
                                        <p:tgtEl>
                                          <p:spTgt spid="2"/>
                                        </p:tgtEl>
                                        <p:attrNameLst>
                                          <p:attrName>style.visibility</p:attrName>
                                        </p:attrNameLst>
                                      </p:cBhvr>
                                      <p:to>
                                        <p:strVal val="visible"/>
                                      </p:to>
                                    </p:set>
                                    <p:animEffect transition="in" filter="randombar(vertical)">
                                      <p:cBhvr>
                                        <p:cTn id="25" dur="2500"/>
                                        <p:tgtEl>
                                          <p:spTgt spid="2"/>
                                        </p:tgtEl>
                                      </p:cBhvr>
                                    </p:animEffect>
                                  </p:childTnLst>
                                </p:cTn>
                              </p:par>
                              <p:par>
                                <p:cTn id="26" presetID="22" presetClass="entr" presetSubtype="8" fill="hold" nodeType="withEffect">
                                  <p:stCondLst>
                                    <p:cond delay="5500"/>
                                  </p:stCondLst>
                                  <p:childTnLst>
                                    <p:set>
                                      <p:cBhvr>
                                        <p:cTn id="27" dur="1" fill="hold">
                                          <p:stCondLst>
                                            <p:cond delay="0"/>
                                          </p:stCondLst>
                                        </p:cTn>
                                        <p:tgtEl>
                                          <p:spTgt spid="825"/>
                                        </p:tgtEl>
                                        <p:attrNameLst>
                                          <p:attrName>style.visibility</p:attrName>
                                        </p:attrNameLst>
                                      </p:cBhvr>
                                      <p:to>
                                        <p:strVal val="visible"/>
                                      </p:to>
                                    </p:set>
                                    <p:animEffect transition="in" filter="wipe(left)">
                                      <p:cBhvr>
                                        <p:cTn id="28" dur="500"/>
                                        <p:tgtEl>
                                          <p:spTgt spid="825"/>
                                        </p:tgtEl>
                                      </p:cBhvr>
                                    </p:animEffect>
                                  </p:childTnLst>
                                </p:cTn>
                              </p:par>
                              <p:par>
                                <p:cTn id="29" presetID="2" presetClass="entr" presetSubtype="2" fill="hold" grpId="0" nodeType="withEffect">
                                  <p:stCondLst>
                                    <p:cond delay="6000"/>
                                  </p:stCondLst>
                                  <p:childTnLst>
                                    <p:set>
                                      <p:cBhvr>
                                        <p:cTn id="30" dur="1" fill="hold">
                                          <p:stCondLst>
                                            <p:cond delay="0"/>
                                          </p:stCondLst>
                                        </p:cTn>
                                        <p:tgtEl>
                                          <p:spTgt spid="891"/>
                                        </p:tgtEl>
                                        <p:attrNameLst>
                                          <p:attrName>style.visibility</p:attrName>
                                        </p:attrNameLst>
                                      </p:cBhvr>
                                      <p:to>
                                        <p:strVal val="visible"/>
                                      </p:to>
                                    </p:set>
                                    <p:anim calcmode="lin" valueType="num">
                                      <p:cBhvr additive="base">
                                        <p:cTn id="31" dur="500" fill="hold"/>
                                        <p:tgtEl>
                                          <p:spTgt spid="891"/>
                                        </p:tgtEl>
                                        <p:attrNameLst>
                                          <p:attrName>ppt_x</p:attrName>
                                        </p:attrNameLst>
                                      </p:cBhvr>
                                      <p:tavLst>
                                        <p:tav tm="0">
                                          <p:val>
                                            <p:strVal val="1+#ppt_w/2"/>
                                          </p:val>
                                        </p:tav>
                                        <p:tav tm="100000">
                                          <p:val>
                                            <p:strVal val="#ppt_x"/>
                                          </p:val>
                                        </p:tav>
                                      </p:tavLst>
                                    </p:anim>
                                    <p:anim calcmode="lin" valueType="num">
                                      <p:cBhvr additive="base">
                                        <p:cTn id="32" dur="500" fill="hold"/>
                                        <p:tgtEl>
                                          <p:spTgt spid="891"/>
                                        </p:tgtEl>
                                        <p:attrNameLst>
                                          <p:attrName>ppt_y</p:attrName>
                                        </p:attrNameLst>
                                      </p:cBhvr>
                                      <p:tavLst>
                                        <p:tav tm="0">
                                          <p:val>
                                            <p:strVal val="#ppt_y"/>
                                          </p:val>
                                        </p:tav>
                                        <p:tav tm="100000">
                                          <p:val>
                                            <p:strVal val="#ppt_y"/>
                                          </p:val>
                                        </p:tav>
                                      </p:tavLst>
                                    </p:anim>
                                  </p:childTnLst>
                                </p:cTn>
                              </p:par>
                              <p:par>
                                <p:cTn id="33" presetID="45" presetClass="entr" presetSubtype="0" fill="hold" nodeType="withEffect">
                                  <p:stCondLst>
                                    <p:cond delay="7500"/>
                                  </p:stCondLst>
                                  <p:childTnLst>
                                    <p:set>
                                      <p:cBhvr>
                                        <p:cTn id="34" dur="1" fill="hold">
                                          <p:stCondLst>
                                            <p:cond delay="0"/>
                                          </p:stCondLst>
                                        </p:cTn>
                                        <p:tgtEl>
                                          <p:spTgt spid="827"/>
                                        </p:tgtEl>
                                        <p:attrNameLst>
                                          <p:attrName>style.visibility</p:attrName>
                                        </p:attrNameLst>
                                      </p:cBhvr>
                                      <p:to>
                                        <p:strVal val="visible"/>
                                      </p:to>
                                    </p:set>
                                    <p:animEffect transition="in" filter="fade">
                                      <p:cBhvr>
                                        <p:cTn id="35" dur="2250"/>
                                        <p:tgtEl>
                                          <p:spTgt spid="827"/>
                                        </p:tgtEl>
                                      </p:cBhvr>
                                    </p:animEffect>
                                    <p:anim calcmode="lin" valueType="num">
                                      <p:cBhvr>
                                        <p:cTn id="36" dur="2250" fill="hold"/>
                                        <p:tgtEl>
                                          <p:spTgt spid="827"/>
                                        </p:tgtEl>
                                        <p:attrNameLst>
                                          <p:attrName>ppt_w</p:attrName>
                                        </p:attrNameLst>
                                      </p:cBhvr>
                                      <p:tavLst>
                                        <p:tav tm="0" fmla="#ppt_w*sin(2.5*pi*$)">
                                          <p:val>
                                            <p:fltVal val="0"/>
                                          </p:val>
                                        </p:tav>
                                        <p:tav tm="100000">
                                          <p:val>
                                            <p:fltVal val="1"/>
                                          </p:val>
                                        </p:tav>
                                      </p:tavLst>
                                    </p:anim>
                                    <p:anim calcmode="lin" valueType="num">
                                      <p:cBhvr>
                                        <p:cTn id="37" dur="2250" fill="hold"/>
                                        <p:tgtEl>
                                          <p:spTgt spid="827"/>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7500"/>
                                  </p:stCondLst>
                                  <p:childTnLst>
                                    <p:set>
                                      <p:cBhvr>
                                        <p:cTn id="39" dur="1" fill="hold">
                                          <p:stCondLst>
                                            <p:cond delay="0"/>
                                          </p:stCondLst>
                                        </p:cTn>
                                        <p:tgtEl>
                                          <p:spTgt spid="848"/>
                                        </p:tgtEl>
                                        <p:attrNameLst>
                                          <p:attrName>style.visibility</p:attrName>
                                        </p:attrNameLst>
                                      </p:cBhvr>
                                      <p:to>
                                        <p:strVal val="visible"/>
                                      </p:to>
                                    </p:set>
                                    <p:animEffect transition="in" filter="fade">
                                      <p:cBhvr>
                                        <p:cTn id="40" dur="2250"/>
                                        <p:tgtEl>
                                          <p:spTgt spid="848"/>
                                        </p:tgtEl>
                                      </p:cBhvr>
                                    </p:animEffect>
                                    <p:anim calcmode="lin" valueType="num">
                                      <p:cBhvr>
                                        <p:cTn id="41" dur="2250" fill="hold"/>
                                        <p:tgtEl>
                                          <p:spTgt spid="848"/>
                                        </p:tgtEl>
                                        <p:attrNameLst>
                                          <p:attrName>ppt_w</p:attrName>
                                        </p:attrNameLst>
                                      </p:cBhvr>
                                      <p:tavLst>
                                        <p:tav tm="0" fmla="#ppt_w*sin(2.5*pi*$)">
                                          <p:val>
                                            <p:fltVal val="0"/>
                                          </p:val>
                                        </p:tav>
                                        <p:tav tm="100000">
                                          <p:val>
                                            <p:fltVal val="1"/>
                                          </p:val>
                                        </p:tav>
                                      </p:tavLst>
                                    </p:anim>
                                    <p:anim calcmode="lin" valueType="num">
                                      <p:cBhvr>
                                        <p:cTn id="42" dur="2250" fill="hold"/>
                                        <p:tgtEl>
                                          <p:spTgt spid="848"/>
                                        </p:tgtEl>
                                        <p:attrNameLst>
                                          <p:attrName>ppt_h</p:attrName>
                                        </p:attrNameLst>
                                      </p:cBhvr>
                                      <p:tavLst>
                                        <p:tav tm="0">
                                          <p:val>
                                            <p:strVal val="#ppt_h"/>
                                          </p:val>
                                        </p:tav>
                                        <p:tav tm="100000">
                                          <p:val>
                                            <p:strVal val="#ppt_h"/>
                                          </p:val>
                                        </p:tav>
                                      </p:tavLst>
                                    </p:anim>
                                  </p:childTnLst>
                                </p:cTn>
                              </p:par>
                              <p:par>
                                <p:cTn id="43" presetID="2" presetClass="entr" presetSubtype="8" fill="hold" grpId="0" nodeType="withEffect">
                                  <p:stCondLst>
                                    <p:cond delay="9000"/>
                                  </p:stCondLst>
                                  <p:childTnLst>
                                    <p:set>
                                      <p:cBhvr>
                                        <p:cTn id="44" dur="1" fill="hold">
                                          <p:stCondLst>
                                            <p:cond delay="0"/>
                                          </p:stCondLst>
                                        </p:cTn>
                                        <p:tgtEl>
                                          <p:spTgt spid="916"/>
                                        </p:tgtEl>
                                        <p:attrNameLst>
                                          <p:attrName>style.visibility</p:attrName>
                                        </p:attrNameLst>
                                      </p:cBhvr>
                                      <p:to>
                                        <p:strVal val="visible"/>
                                      </p:to>
                                    </p:set>
                                    <p:anim calcmode="lin" valueType="num">
                                      <p:cBhvr additive="base">
                                        <p:cTn id="45" dur="500" fill="hold"/>
                                        <p:tgtEl>
                                          <p:spTgt spid="916"/>
                                        </p:tgtEl>
                                        <p:attrNameLst>
                                          <p:attrName>ppt_x</p:attrName>
                                        </p:attrNameLst>
                                      </p:cBhvr>
                                      <p:tavLst>
                                        <p:tav tm="0">
                                          <p:val>
                                            <p:strVal val="0-#ppt_w/2"/>
                                          </p:val>
                                        </p:tav>
                                        <p:tav tm="100000">
                                          <p:val>
                                            <p:strVal val="#ppt_x"/>
                                          </p:val>
                                        </p:tav>
                                      </p:tavLst>
                                    </p:anim>
                                    <p:anim calcmode="lin" valueType="num">
                                      <p:cBhvr additive="base">
                                        <p:cTn id="46" dur="500" fill="hold"/>
                                        <p:tgtEl>
                                          <p:spTgt spid="91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9000"/>
                                  </p:stCondLst>
                                  <p:childTnLst>
                                    <p:set>
                                      <p:cBhvr>
                                        <p:cTn id="48" dur="1" fill="hold">
                                          <p:stCondLst>
                                            <p:cond delay="0"/>
                                          </p:stCondLst>
                                        </p:cTn>
                                        <p:tgtEl>
                                          <p:spTgt spid="917"/>
                                        </p:tgtEl>
                                        <p:attrNameLst>
                                          <p:attrName>style.visibility</p:attrName>
                                        </p:attrNameLst>
                                      </p:cBhvr>
                                      <p:to>
                                        <p:strVal val="visible"/>
                                      </p:to>
                                    </p:set>
                                    <p:anim calcmode="lin" valueType="num">
                                      <p:cBhvr additive="base">
                                        <p:cTn id="49" dur="500" fill="hold"/>
                                        <p:tgtEl>
                                          <p:spTgt spid="917"/>
                                        </p:tgtEl>
                                        <p:attrNameLst>
                                          <p:attrName>ppt_x</p:attrName>
                                        </p:attrNameLst>
                                      </p:cBhvr>
                                      <p:tavLst>
                                        <p:tav tm="0">
                                          <p:val>
                                            <p:strVal val="1+#ppt_w/2"/>
                                          </p:val>
                                        </p:tav>
                                        <p:tav tm="100000">
                                          <p:val>
                                            <p:strVal val="#ppt_x"/>
                                          </p:val>
                                        </p:tav>
                                      </p:tavLst>
                                    </p:anim>
                                    <p:anim calcmode="lin" valueType="num">
                                      <p:cBhvr additive="base">
                                        <p:cTn id="50" dur="500" fill="hold"/>
                                        <p:tgtEl>
                                          <p:spTgt spid="917"/>
                                        </p:tgtEl>
                                        <p:attrNameLst>
                                          <p:attrName>ppt_y</p:attrName>
                                        </p:attrNameLst>
                                      </p:cBhvr>
                                      <p:tavLst>
                                        <p:tav tm="0">
                                          <p:val>
                                            <p:strVal val="#ppt_y"/>
                                          </p:val>
                                        </p:tav>
                                        <p:tav tm="100000">
                                          <p:val>
                                            <p:strVal val="#ppt_y"/>
                                          </p:val>
                                        </p:tav>
                                      </p:tavLst>
                                    </p:anim>
                                  </p:childTnLst>
                                </p:cTn>
                              </p:par>
                            </p:childTnLst>
                          </p:cTn>
                        </p:par>
                        <p:par>
                          <p:cTn id="51" fill="hold">
                            <p:stCondLst>
                              <p:cond delay="11250"/>
                            </p:stCondLst>
                            <p:childTnLst>
                              <p:par>
                                <p:cTn id="52" presetID="10" presetClass="entr" presetSubtype="0" fill="hold" nodeType="afterEffect">
                                  <p:stCondLst>
                                    <p:cond delay="0"/>
                                  </p:stCondLst>
                                  <p:childTnLst>
                                    <p:set>
                                      <p:cBhvr>
                                        <p:cTn id="53" dur="1" fill="hold">
                                          <p:stCondLst>
                                            <p:cond delay="0"/>
                                          </p:stCondLst>
                                        </p:cTn>
                                        <p:tgtEl>
                                          <p:spTgt spid="382"/>
                                        </p:tgtEl>
                                        <p:attrNameLst>
                                          <p:attrName>style.visibility</p:attrName>
                                        </p:attrNameLst>
                                      </p:cBhvr>
                                      <p:to>
                                        <p:strVal val="visible"/>
                                      </p:to>
                                    </p:set>
                                    <p:animEffect transition="in" filter="fade">
                                      <p:cBhvr>
                                        <p:cTn id="54"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1" grpId="0" animBg="1"/>
      <p:bldP spid="23" grpId="0"/>
      <p:bldP spid="891" grpId="0"/>
      <p:bldP spid="916" grpId="0"/>
      <p:bldP spid="9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92875"/>
            <a:ext cx="12192000" cy="365125"/>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0" name="TextBox 9"/>
          <p:cNvSpPr txBox="1"/>
          <p:nvPr/>
        </p:nvSpPr>
        <p:spPr>
          <a:xfrm>
            <a:off x="842355" y="1849036"/>
            <a:ext cx="5580063" cy="604781"/>
          </a:xfrm>
          <a:prstGeom prst="rect">
            <a:avLst/>
          </a:prstGeom>
          <a:noFill/>
        </p:spPr>
        <p:txBody>
          <a:bodyPr>
            <a:spAutoFit/>
          </a:bodyPr>
          <a:lstStyle/>
          <a:p>
            <a:pPr eaLnBrk="1" fontAlgn="auto" hangingPunct="1">
              <a:lnSpc>
                <a:spcPct val="90000"/>
              </a:lnSpc>
              <a:spcBef>
                <a:spcPts val="0"/>
              </a:spcBef>
              <a:spcAft>
                <a:spcPts val="0"/>
              </a:spcAft>
              <a:defRPr/>
            </a:pPr>
            <a:r>
              <a:rPr lang="en-US" sz="3600" b="1" dirty="0" smtClean="0">
                <a:latin typeface="+mj-lt"/>
                <a:ea typeface="Roboto" panose="02000000000000000000" pitchFamily="2" charset="0"/>
                <a:cs typeface="Arial" panose="020B0604020202020204" pitchFamily="34" charset="0"/>
              </a:rPr>
              <a:t>Why</a:t>
            </a:r>
            <a:r>
              <a:rPr lang="en-US" sz="3600" b="1" dirty="0" smtClean="0">
                <a:solidFill>
                  <a:schemeClr val="bg1">
                    <a:lumMod val="95000"/>
                  </a:schemeClr>
                </a:solidFill>
                <a:latin typeface="+mj-lt"/>
                <a:ea typeface="Roboto" panose="02000000000000000000" pitchFamily="2" charset="0"/>
                <a:cs typeface="Arial" panose="020B0604020202020204" pitchFamily="34" charset="0"/>
              </a:rPr>
              <a:t> </a:t>
            </a:r>
            <a:r>
              <a:rPr lang="en-US" sz="3600" b="1" dirty="0" smtClean="0">
                <a:solidFill>
                  <a:srgbClr val="12B9DD"/>
                </a:solidFill>
                <a:latin typeface="+mj-lt"/>
                <a:ea typeface="Roboto" panose="02000000000000000000" pitchFamily="2" charset="0"/>
                <a:cs typeface="Arial" panose="020B0604020202020204" pitchFamily="34" charset="0"/>
              </a:rPr>
              <a:t>iDreamBiz</a:t>
            </a:r>
            <a:endParaRPr lang="id-ID" sz="3600" b="1" dirty="0">
              <a:solidFill>
                <a:srgbClr val="12B9DD"/>
              </a:solidFill>
              <a:latin typeface="+mj-lt"/>
              <a:ea typeface="Roboto" panose="02000000000000000000" pitchFamily="2" charset="0"/>
              <a:cs typeface="Arial" panose="020B0604020202020204" pitchFamily="34" charset="0"/>
            </a:endParaRPr>
          </a:p>
        </p:txBody>
      </p:sp>
      <p:sp>
        <p:nvSpPr>
          <p:cNvPr id="11" name="Content Placeholder 2"/>
          <p:cNvSpPr txBox="1">
            <a:spLocks/>
          </p:cNvSpPr>
          <p:nvPr/>
        </p:nvSpPr>
        <p:spPr>
          <a:xfrm>
            <a:off x="842355" y="2455141"/>
            <a:ext cx="5880413" cy="3034939"/>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en-US" sz="2200" dirty="0" smtClean="0">
                <a:solidFill>
                  <a:schemeClr val="tx1">
                    <a:lumMod val="75000"/>
                    <a:lumOff val="25000"/>
                  </a:schemeClr>
                </a:solidFill>
                <a:latin typeface="+mj-lt"/>
                <a:ea typeface="Roboto" panose="02000000000000000000" pitchFamily="2" charset="0"/>
                <a:cs typeface="Arial" panose="020B0604020202020204" pitchFamily="34" charset="0"/>
              </a:rPr>
              <a:t>We at iDreamBiz Visualize our team to be acknowledged as the </a:t>
            </a:r>
            <a:r>
              <a:rPr lang="en-US" sz="2200" b="1" dirty="0" smtClean="0">
                <a:solidFill>
                  <a:schemeClr val="tx1">
                    <a:lumMod val="75000"/>
                    <a:lumOff val="25000"/>
                  </a:schemeClr>
                </a:solidFill>
                <a:latin typeface="+mj-lt"/>
                <a:ea typeface="Roboto" panose="02000000000000000000" pitchFamily="2" charset="0"/>
                <a:cs typeface="Arial" panose="020B0604020202020204" pitchFamily="34" charset="0"/>
              </a:rPr>
              <a:t>e-Transformers</a:t>
            </a:r>
            <a:r>
              <a:rPr lang="en-US" sz="2200" dirty="0" smtClean="0">
                <a:solidFill>
                  <a:schemeClr val="tx1">
                    <a:lumMod val="75000"/>
                    <a:lumOff val="25000"/>
                  </a:schemeClr>
                </a:solidFill>
                <a:latin typeface="+mj-lt"/>
                <a:ea typeface="Roboto" panose="02000000000000000000" pitchFamily="2" charset="0"/>
                <a:cs typeface="Arial" panose="020B0604020202020204" pitchFamily="34" charset="0"/>
              </a:rPr>
              <a:t> who are committed to deliver the highest quality Web Solutions and Services, bringing in altogether new dimensions to the online existence and business for their clients.</a:t>
            </a:r>
            <a:endParaRPr lang="id-ID" sz="2200" dirty="0" smtClean="0">
              <a:solidFill>
                <a:schemeClr val="tx1">
                  <a:lumMod val="75000"/>
                  <a:lumOff val="25000"/>
                </a:schemeClr>
              </a:solidFill>
              <a:latin typeface="+mj-lt"/>
              <a:ea typeface="Roboto" panose="02000000000000000000" pitchFamily="2" charset="0"/>
              <a:cs typeface="Arial" panose="020B0604020202020204" pitchFamily="34" charset="0"/>
            </a:endParaRPr>
          </a:p>
        </p:txBody>
      </p:sp>
      <p:sp>
        <p:nvSpPr>
          <p:cNvPr id="20" name="Title 13"/>
          <p:cNvSpPr txBox="1">
            <a:spLocks/>
          </p:cNvSpPr>
          <p:nvPr/>
        </p:nvSpPr>
        <p:spPr>
          <a:xfrm>
            <a:off x="9847263" y="6492875"/>
            <a:ext cx="2068512" cy="401638"/>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7285" y="655336"/>
            <a:ext cx="6196661" cy="6196661"/>
          </a:xfrm>
          <a:prstGeom prst="rect">
            <a:avLst/>
          </a:prstGeom>
          <a:noFill/>
        </p:spPr>
      </p:pic>
      <p:pic>
        <p:nvPicPr>
          <p:cNvPr id="9" name="Picture 2" descr="C:\Users\I Dreambiz\Desktop\main_logo.png"/>
          <p:cNvPicPr>
            <a:picLocks noChangeAspect="1" noChangeArrowheads="1"/>
          </p:cNvPicPr>
          <p:nvPr/>
        </p:nvPicPr>
        <p:blipFill>
          <a:blip r:embed="rId3"/>
          <a:srcRect/>
          <a:stretch>
            <a:fillRect/>
          </a:stretch>
        </p:blipFill>
        <p:spPr bwMode="auto">
          <a:xfrm>
            <a:off x="230868" y="6558824"/>
            <a:ext cx="880348" cy="2861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4" fill="hold" grpId="0" nodeType="withEffect">
                                  <p:stCondLst>
                                    <p:cond delay="5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p:stCondLst>
                              <p:cond delay="325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525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1"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22225"/>
            <a:ext cx="12192000" cy="6916738"/>
            <a:chOff x="-1" y="-22322"/>
            <a:chExt cx="12192001" cy="6916926"/>
          </a:xfrm>
        </p:grpSpPr>
        <p:sp>
          <p:nvSpPr>
            <p:cNvPr id="13" name="Rectangle 12"/>
            <p:cNvSpPr/>
            <p:nvPr/>
          </p:nvSpPr>
          <p:spPr>
            <a:xfrm>
              <a:off x="-1" y="-96"/>
              <a:ext cx="12192001" cy="6894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 name="Rectangle 13"/>
            <p:cNvSpPr/>
            <p:nvPr/>
          </p:nvSpPr>
          <p:spPr>
            <a:xfrm>
              <a:off x="-1" y="-22322"/>
              <a:ext cx="12192001" cy="691692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9" name="Rectangle 8"/>
          <p:cNvSpPr/>
          <p:nvPr/>
        </p:nvSpPr>
        <p:spPr>
          <a:xfrm>
            <a:off x="0" y="6507163"/>
            <a:ext cx="12192000" cy="365125"/>
          </a:xfrm>
          <a:prstGeom prst="rect">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3" name="Title 13"/>
          <p:cNvSpPr txBox="1">
            <a:spLocks/>
          </p:cNvSpPr>
          <p:nvPr/>
        </p:nvSpPr>
        <p:spPr>
          <a:xfrm>
            <a:off x="9847263" y="6558190"/>
            <a:ext cx="2068512" cy="401638"/>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id-ID" sz="1400" dirty="0" smtClean="0">
                <a:solidFill>
                  <a:schemeClr val="bg1">
                    <a:lumMod val="65000"/>
                  </a:schemeClr>
                </a:solidFill>
                <a:latin typeface="+mj-lt"/>
                <a:ea typeface="Roboto" panose="02000000000000000000" pitchFamily="2" charset="0"/>
              </a:rPr>
              <a:t>www.</a:t>
            </a:r>
            <a:r>
              <a:rPr lang="en-US" sz="1400" dirty="0" smtClean="0">
                <a:solidFill>
                  <a:schemeClr val="bg1">
                    <a:lumMod val="95000"/>
                  </a:schemeClr>
                </a:solidFill>
                <a:latin typeface="+mj-lt"/>
                <a:ea typeface="Roboto" panose="02000000000000000000" pitchFamily="2" charset="0"/>
              </a:rPr>
              <a:t>iDreamBiz</a:t>
            </a:r>
            <a:r>
              <a:rPr lang="id-ID" sz="1400" dirty="0" smtClean="0">
                <a:solidFill>
                  <a:schemeClr val="bg1">
                    <a:lumMod val="65000"/>
                  </a:schemeClr>
                </a:solidFill>
                <a:latin typeface="+mj-lt"/>
                <a:ea typeface="Roboto" panose="02000000000000000000" pitchFamily="2" charset="0"/>
              </a:rPr>
              <a:t>.com</a:t>
            </a:r>
            <a:endParaRPr lang="en-US" sz="1400" dirty="0">
              <a:solidFill>
                <a:schemeClr val="bg1">
                  <a:lumMod val="65000"/>
                </a:schemeClr>
              </a:solidFill>
              <a:latin typeface="+mj-lt"/>
              <a:ea typeface="Roboto" panose="02000000000000000000" pitchFamily="2" charset="0"/>
            </a:endParaRPr>
          </a:p>
        </p:txBody>
      </p:sp>
      <p:sp>
        <p:nvSpPr>
          <p:cNvPr id="16" name="Rectangle 15"/>
          <p:cNvSpPr/>
          <p:nvPr/>
        </p:nvSpPr>
        <p:spPr>
          <a:xfrm>
            <a:off x="3395663" y="3989567"/>
            <a:ext cx="5400675"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Box 16"/>
          <p:cNvSpPr txBox="1">
            <a:spLocks noChangeArrowheads="1"/>
          </p:cNvSpPr>
          <p:nvPr/>
        </p:nvSpPr>
        <p:spPr bwMode="auto">
          <a:xfrm>
            <a:off x="3305175" y="4143554"/>
            <a:ext cx="5581650" cy="519373"/>
          </a:xfrm>
          <a:prstGeom prst="rect">
            <a:avLst/>
          </a:prstGeom>
          <a:noFill/>
          <a:ln w="9525">
            <a:noFill/>
            <a:miter lim="800000"/>
            <a:headEnd/>
            <a:tailEnd/>
          </a:ln>
        </p:spPr>
        <p:txBody>
          <a:bodyPr>
            <a:spAutoFit/>
          </a:bodyPr>
          <a:lstStyle/>
          <a:p>
            <a:pPr algn="ctr" eaLnBrk="1" hangingPunct="1">
              <a:lnSpc>
                <a:spcPct val="90000"/>
              </a:lnSpc>
            </a:pPr>
            <a:r>
              <a:rPr lang="id-ID" sz="3000" b="1" dirty="0">
                <a:solidFill>
                  <a:schemeClr val="bg1"/>
                </a:solidFill>
                <a:latin typeface="+mj-lt"/>
                <a:ea typeface="Roboto" pitchFamily="2" charset="0"/>
                <a:cs typeface="Arial" pitchFamily="34" charset="0"/>
              </a:rPr>
              <a:t>THANKS FOR WATCHING</a:t>
            </a:r>
          </a:p>
        </p:txBody>
      </p:sp>
      <p:sp>
        <p:nvSpPr>
          <p:cNvPr id="26" name="Freeform 6"/>
          <p:cNvSpPr>
            <a:spLocks noEditPoints="1"/>
          </p:cNvSpPr>
          <p:nvPr/>
        </p:nvSpPr>
        <p:spPr bwMode="auto">
          <a:xfrm>
            <a:off x="5811838" y="1828800"/>
            <a:ext cx="568325" cy="554038"/>
          </a:xfrm>
          <a:custGeom>
            <a:avLst/>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en-US" dirty="0">
              <a:solidFill>
                <a:schemeClr val="bg1">
                  <a:lumMod val="95000"/>
                </a:schemeClr>
              </a:solidFill>
              <a:latin typeface="+mn-lt"/>
            </a:endParaRPr>
          </a:p>
        </p:txBody>
      </p:sp>
      <p:pic>
        <p:nvPicPr>
          <p:cNvPr id="21" name="Picture 20" descr="idb2.png"/>
          <p:cNvPicPr>
            <a:picLocks noChangeAspect="1"/>
          </p:cNvPicPr>
          <p:nvPr/>
        </p:nvPicPr>
        <p:blipFill>
          <a:blip r:embed="rId2"/>
          <a:stretch>
            <a:fillRect/>
          </a:stretch>
        </p:blipFill>
        <p:spPr>
          <a:xfrm>
            <a:off x="4200172" y="2464060"/>
            <a:ext cx="3660465" cy="1206598"/>
          </a:xfrm>
          <a:prstGeom prst="rect">
            <a:avLst/>
          </a:prstGeom>
        </p:spPr>
      </p:pic>
      <p:pic>
        <p:nvPicPr>
          <p:cNvPr id="15" name="Picture 2" descr="C:\Users\I Dreambiz\Desktop\main_logo.png"/>
          <p:cNvPicPr>
            <a:picLocks noChangeAspect="1" noChangeArrowheads="1"/>
          </p:cNvPicPr>
          <p:nvPr/>
        </p:nvPicPr>
        <p:blipFill>
          <a:blip r:embed="rId3"/>
          <a:srcRect/>
          <a:stretch>
            <a:fillRect/>
          </a:stretch>
        </p:blipFill>
        <p:spPr bwMode="auto">
          <a:xfrm>
            <a:off x="230868" y="6559013"/>
            <a:ext cx="880348" cy="2861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450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par>
                          <p:cTn id="14" fill="hold">
                            <p:stCondLst>
                              <p:cond delay="5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2" presetClass="entr" presetSubtype="1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1000" fill="hold"/>
                                        <p:tgtEl>
                                          <p:spTgt spid="26"/>
                                        </p:tgtEl>
                                        <p:attrNameLst>
                                          <p:attrName>ppt_x</p:attrName>
                                        </p:attrNameLst>
                                      </p:cBhvr>
                                      <p:tavLst>
                                        <p:tav tm="0">
                                          <p:val>
                                            <p:strVal val="0-#ppt_w/2"/>
                                          </p:val>
                                        </p:tav>
                                        <p:tav tm="100000">
                                          <p:val>
                                            <p:strVal val="#ppt_x"/>
                                          </p:val>
                                        </p:tav>
                                      </p:tavLst>
                                    </p:anim>
                                    <p:anim calcmode="lin" valueType="num">
                                      <p:cBhvr additive="base">
                                        <p:cTn id="21" dur="10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22" presetClass="entr" presetSubtype="8" fill="hold" grpId="0"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par>
                          <p:cTn id="29" fill="hold">
                            <p:stCondLst>
                              <p:cond delay="90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493506"/>
            <a:ext cx="12192001" cy="364494"/>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Content Placeholder 2"/>
          <p:cNvSpPr txBox="1">
            <a:spLocks/>
          </p:cNvSpPr>
          <p:nvPr/>
        </p:nvSpPr>
        <p:spPr>
          <a:xfrm>
            <a:off x="1228038" y="310849"/>
            <a:ext cx="9512388" cy="85174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400" dirty="0" smtClean="0">
                <a:solidFill>
                  <a:schemeClr val="bg1"/>
                </a:solidFill>
                <a:latin typeface="+mj-lt"/>
                <a:ea typeface="Roboto" panose="02000000000000000000" pitchFamily="2" charset="0"/>
              </a:rPr>
              <a:t>SOME FACTS ABOUT EMAIL</a:t>
            </a:r>
            <a:r>
              <a:rPr lang="id-ID" sz="3400" dirty="0" smtClean="0">
                <a:solidFill>
                  <a:schemeClr val="accent2">
                    <a:lumMod val="75000"/>
                  </a:schemeClr>
                </a:solidFill>
                <a:latin typeface="+mj-lt"/>
                <a:ea typeface="Roboto" panose="02000000000000000000" pitchFamily="2" charset="0"/>
              </a:rPr>
              <a:t> </a:t>
            </a:r>
            <a:r>
              <a:rPr lang="en-US" sz="3400" dirty="0" smtClean="0">
                <a:latin typeface="+mj-lt"/>
                <a:ea typeface="Roboto" panose="02000000000000000000" pitchFamily="2" charset="0"/>
              </a:rPr>
              <a:t>MARKETING</a:t>
            </a:r>
            <a:endParaRPr lang="id-ID" sz="3400" dirty="0" smtClean="0">
              <a:latin typeface="+mj-lt"/>
              <a:ea typeface="Roboto" panose="02000000000000000000" pitchFamily="2" charset="0"/>
            </a:endParaRPr>
          </a:p>
        </p:txBody>
      </p:sp>
      <p:graphicFrame>
        <p:nvGraphicFramePr>
          <p:cNvPr id="27" name="Chart 26"/>
          <p:cNvGraphicFramePr/>
          <p:nvPr>
            <p:extLst>
              <p:ext uri="{D42A27DB-BD31-4B8C-83A1-F6EECF244321}">
                <p14:modId xmlns:p14="http://schemas.microsoft.com/office/powerpoint/2010/main" val="2573676056"/>
              </p:ext>
            </p:extLst>
          </p:nvPr>
        </p:nvGraphicFramePr>
        <p:xfrm>
          <a:off x="277546" y="1619794"/>
          <a:ext cx="6066971" cy="4297680"/>
        </p:xfrm>
        <a:graphic>
          <a:graphicData uri="http://schemas.openxmlformats.org/drawingml/2006/chart">
            <c:chart xmlns:c="http://schemas.openxmlformats.org/drawingml/2006/chart" xmlns:r="http://schemas.openxmlformats.org/officeDocument/2006/relationships" r:id="rId2"/>
          </a:graphicData>
        </a:graphic>
      </p:graphicFrame>
      <p:grpSp>
        <p:nvGrpSpPr>
          <p:cNvPr id="57" name="Group 56"/>
          <p:cNvGrpSpPr/>
          <p:nvPr/>
        </p:nvGrpSpPr>
        <p:grpSpPr>
          <a:xfrm>
            <a:off x="6939283" y="2280599"/>
            <a:ext cx="359999" cy="359998"/>
            <a:chOff x="6560456" y="2515733"/>
            <a:chExt cx="359999" cy="359998"/>
          </a:xfrm>
        </p:grpSpPr>
        <p:sp>
          <p:nvSpPr>
            <p:cNvPr id="28" name="Oval 27"/>
            <p:cNvSpPr/>
            <p:nvPr/>
          </p:nvSpPr>
          <p:spPr>
            <a:xfrm>
              <a:off x="6560456" y="2515733"/>
              <a:ext cx="359999" cy="359998"/>
            </a:xfrm>
            <a:prstGeom prst="ellipse">
              <a:avLst/>
            </a:prstGeom>
            <a:solidFill>
              <a:schemeClr val="accent6"/>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36" name="Group 35"/>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43"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6939282" y="3934807"/>
            <a:ext cx="359999" cy="359998"/>
            <a:chOff x="6560455" y="4169941"/>
            <a:chExt cx="359999" cy="359998"/>
          </a:xfrm>
        </p:grpSpPr>
        <p:sp>
          <p:nvSpPr>
            <p:cNvPr id="30" name="Oval 29"/>
            <p:cNvSpPr/>
            <p:nvPr/>
          </p:nvSpPr>
          <p:spPr>
            <a:xfrm>
              <a:off x="6560455" y="4169941"/>
              <a:ext cx="359999" cy="359998"/>
            </a:xfrm>
            <a:prstGeom prst="ellipse">
              <a:avLst/>
            </a:prstGeom>
            <a:solidFill>
              <a:schemeClr val="accent4"/>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37" name="Group 36"/>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38"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p:cNvGrpSpPr/>
          <p:nvPr/>
        </p:nvGrpSpPr>
        <p:grpSpPr>
          <a:xfrm>
            <a:off x="6939281" y="4761911"/>
            <a:ext cx="359999" cy="359998"/>
            <a:chOff x="6560454" y="4997045"/>
            <a:chExt cx="359999" cy="359998"/>
          </a:xfrm>
        </p:grpSpPr>
        <p:sp>
          <p:nvSpPr>
            <p:cNvPr id="31" name="Oval 30"/>
            <p:cNvSpPr/>
            <p:nvPr/>
          </p:nvSpPr>
          <p:spPr>
            <a:xfrm>
              <a:off x="6560454" y="4997045"/>
              <a:ext cx="359999" cy="359998"/>
            </a:xfrm>
            <a:prstGeom prst="ellipse">
              <a:avLst/>
            </a:prstGeom>
            <a:solidFill>
              <a:schemeClr val="accent6">
                <a:lumMod val="75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59" name="Freeform 16"/>
            <p:cNvSpPr>
              <a:spLocks noChangeAspect="1" noEditPoints="1"/>
            </p:cNvSpPr>
            <p:nvPr/>
          </p:nvSpPr>
          <p:spPr bwMode="auto">
            <a:xfrm>
              <a:off x="6643957" y="5058288"/>
              <a:ext cx="179924" cy="208483"/>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6939283" y="3107703"/>
            <a:ext cx="359999" cy="359998"/>
            <a:chOff x="6560456" y="3342837"/>
            <a:chExt cx="359999" cy="359998"/>
          </a:xfrm>
        </p:grpSpPr>
        <p:sp>
          <p:nvSpPr>
            <p:cNvPr id="29" name="Oval 28"/>
            <p:cNvSpPr/>
            <p:nvPr/>
          </p:nvSpPr>
          <p:spPr>
            <a:xfrm>
              <a:off x="6560456" y="3342837"/>
              <a:ext cx="359999" cy="359998"/>
            </a:xfrm>
            <a:prstGeom prst="ellipse">
              <a:avLst/>
            </a:prstGeom>
            <a:solidFill>
              <a:schemeClr val="accent5"/>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60" name="Freeform 6"/>
            <p:cNvSpPr>
              <a:spLocks noEditPoints="1"/>
            </p:cNvSpPr>
            <p:nvPr/>
          </p:nvSpPr>
          <p:spPr bwMode="auto">
            <a:xfrm>
              <a:off x="6664380" y="3422532"/>
              <a:ext cx="167110" cy="14679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3" name="Content Placeholder 2"/>
          <p:cNvSpPr txBox="1">
            <a:spLocks/>
          </p:cNvSpPr>
          <p:nvPr/>
        </p:nvSpPr>
        <p:spPr>
          <a:xfrm>
            <a:off x="7314241" y="2176095"/>
            <a:ext cx="3805012"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600" dirty="0" smtClean="0">
                <a:latin typeface="+mj-lt"/>
                <a:ea typeface="Roboto" panose="02000000000000000000" pitchFamily="2" charset="0"/>
                <a:cs typeface="Arial" panose="020B0604020202020204" pitchFamily="34" charset="0"/>
              </a:rPr>
              <a:t>For every $1 spent, $44.25 is the average return on email marketing investment. Email marketing has an ROI of 4,300%</a:t>
            </a:r>
            <a:endParaRPr lang="en-US" sz="1600" b="1" dirty="0">
              <a:latin typeface="+mj-lt"/>
              <a:ea typeface="Roboto" panose="02000000000000000000" pitchFamily="2" charset="0"/>
              <a:cs typeface="Arial" panose="020B0604020202020204" pitchFamily="34" charset="0"/>
            </a:endParaRPr>
          </a:p>
        </p:txBody>
      </p:sp>
      <p:sp>
        <p:nvSpPr>
          <p:cNvPr id="64" name="Content Placeholder 2"/>
          <p:cNvSpPr txBox="1">
            <a:spLocks/>
          </p:cNvSpPr>
          <p:nvPr/>
        </p:nvSpPr>
        <p:spPr>
          <a:xfrm>
            <a:off x="7299280" y="3158999"/>
            <a:ext cx="3805012" cy="52472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600" dirty="0" smtClean="0">
                <a:latin typeface="+mj-lt"/>
                <a:ea typeface="Roboto" panose="02000000000000000000" pitchFamily="2" charset="0"/>
                <a:cs typeface="Arial" panose="020B0604020202020204" pitchFamily="34" charset="0"/>
              </a:rPr>
              <a:t>95% of online consumers use email.</a:t>
            </a:r>
            <a:endParaRPr lang="en-US" sz="1600" dirty="0">
              <a:latin typeface="+mj-lt"/>
              <a:ea typeface="Roboto" panose="02000000000000000000" pitchFamily="2" charset="0"/>
              <a:cs typeface="Arial" panose="020B0604020202020204" pitchFamily="34" charset="0"/>
            </a:endParaRPr>
          </a:p>
        </p:txBody>
      </p:sp>
      <p:sp>
        <p:nvSpPr>
          <p:cNvPr id="65" name="Content Placeholder 2"/>
          <p:cNvSpPr txBox="1">
            <a:spLocks/>
          </p:cNvSpPr>
          <p:nvPr/>
        </p:nvSpPr>
        <p:spPr>
          <a:xfrm>
            <a:off x="7299280" y="3843366"/>
            <a:ext cx="3805012"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600" dirty="0" smtClean="0">
                <a:latin typeface="+mj-lt"/>
                <a:ea typeface="Roboto" panose="02000000000000000000" pitchFamily="2" charset="0"/>
                <a:cs typeface="Arial" panose="020B0604020202020204" pitchFamily="34" charset="0"/>
              </a:rPr>
              <a:t>The Radicati Group forecasts the email audience will grow from 2.42 billion this year to 2.76 billion by 2017.</a:t>
            </a:r>
            <a:endParaRPr lang="en-US" sz="1600" dirty="0">
              <a:latin typeface="+mj-lt"/>
              <a:ea typeface="Roboto" panose="02000000000000000000" pitchFamily="2" charset="0"/>
              <a:cs typeface="Arial" panose="020B0604020202020204" pitchFamily="34" charset="0"/>
            </a:endParaRPr>
          </a:p>
        </p:txBody>
      </p:sp>
      <p:sp>
        <p:nvSpPr>
          <p:cNvPr id="66" name="Content Placeholder 2"/>
          <p:cNvSpPr txBox="1">
            <a:spLocks/>
          </p:cNvSpPr>
          <p:nvPr/>
        </p:nvSpPr>
        <p:spPr>
          <a:xfrm>
            <a:off x="7314241" y="4722722"/>
            <a:ext cx="3805012"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800" dirty="0" smtClean="0">
                <a:latin typeface="+mj-lt"/>
                <a:ea typeface="Roboto" panose="02000000000000000000" pitchFamily="2" charset="0"/>
                <a:cs typeface="Arial" panose="020B0604020202020204" pitchFamily="34" charset="0"/>
              </a:rPr>
              <a:t>94% of businesses use email while only 61% of them use social media.</a:t>
            </a:r>
            <a:endParaRPr lang="en-US" sz="1800" dirty="0">
              <a:latin typeface="+mj-lt"/>
              <a:ea typeface="Roboto" panose="02000000000000000000" pitchFamily="2" charset="0"/>
              <a:cs typeface="Arial" panose="020B0604020202020204" pitchFamily="34" charset="0"/>
            </a:endParaRPr>
          </a:p>
        </p:txBody>
      </p:sp>
      <p:sp>
        <p:nvSpPr>
          <p:cNvPr id="68" name="Rectangle 67"/>
          <p:cNvSpPr/>
          <p:nvPr/>
        </p:nvSpPr>
        <p:spPr>
          <a:xfrm>
            <a:off x="5762895" y="1227800"/>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pic>
        <p:nvPicPr>
          <p:cNvPr id="49" name="Picture 2" descr="C:\Users\I Dreambiz\Desktop\main_logo.png"/>
          <p:cNvPicPr>
            <a:picLocks noChangeAspect="1" noChangeArrowheads="1"/>
          </p:cNvPicPr>
          <p:nvPr/>
        </p:nvPicPr>
        <p:blipFill>
          <a:blip r:embed="rId3"/>
          <a:srcRect/>
          <a:stretch>
            <a:fillRect/>
          </a:stretch>
        </p:blipFill>
        <p:spPr bwMode="auto">
          <a:xfrm>
            <a:off x="230868" y="6558824"/>
            <a:ext cx="880348" cy="286113"/>
          </a:xfrm>
          <a:prstGeom prst="rect">
            <a:avLst/>
          </a:prstGeom>
          <a:noFill/>
        </p:spPr>
      </p:pic>
    </p:spTree>
    <p:extLst>
      <p:ext uri="{BB962C8B-B14F-4D97-AF65-F5344CB8AC3E}">
        <p14:creationId xmlns:p14="http://schemas.microsoft.com/office/powerpoint/2010/main" val="1593407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1+#ppt_w/2"/>
                                          </p:val>
                                        </p:tav>
                                        <p:tav tm="100000">
                                          <p:val>
                                            <p:strVal val="#ppt_x"/>
                                          </p:val>
                                        </p:tav>
                                      </p:tavLst>
                                    </p:anim>
                                    <p:anim calcmode="lin" valueType="num">
                                      <p:cBhvr additive="base">
                                        <p:cTn id="11" dur="500" fill="hold"/>
                                        <p:tgtEl>
                                          <p:spTgt spid="3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1000"/>
                                        <p:tgtEl>
                                          <p:spTgt spid="10"/>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heel(1)">
                                      <p:cBhvr>
                                        <p:cTn id="18" dur="2000"/>
                                        <p:tgtEl>
                                          <p:spTgt spid="27">
                                            <p:graphicEl>
                                              <a:chart seriesIdx="-3" categoryIdx="-3" bldStep="gridLegend"/>
                                            </p:graphicEl>
                                          </p:spTgt>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heel(1)">
                                      <p:cBhvr>
                                        <p:cTn id="21" dur="2000"/>
                                        <p:tgtEl>
                                          <p:spTgt spid="27">
                                            <p:graphicEl>
                                              <a:chart seriesIdx="0" categoryIdx="-4" bldStep="series"/>
                                            </p:graphicEl>
                                          </p:spTgt>
                                        </p:tgtEl>
                                      </p:cBhvr>
                                    </p:animEffect>
                                  </p:childTnLst>
                                </p:cTn>
                              </p:par>
                              <p:par>
                                <p:cTn id="22" presetID="53" presetClass="entr" presetSubtype="16" fill="hold" nodeType="withEffect">
                                  <p:stCondLst>
                                    <p:cond delay="2250"/>
                                  </p:stCondLst>
                                  <p:childTnLst>
                                    <p:set>
                                      <p:cBhvr>
                                        <p:cTn id="23" dur="1" fill="hold">
                                          <p:stCondLst>
                                            <p:cond delay="0"/>
                                          </p:stCondLst>
                                        </p:cTn>
                                        <p:tgtEl>
                                          <p:spTgt spid="57"/>
                                        </p:tgtEl>
                                        <p:attrNameLst>
                                          <p:attrName>style.visibility</p:attrName>
                                        </p:attrNameLst>
                                      </p:cBhvr>
                                      <p:to>
                                        <p:strVal val="visible"/>
                                      </p:to>
                                    </p:set>
                                    <p:anim calcmode="lin" valueType="num">
                                      <p:cBhvr>
                                        <p:cTn id="24" dur="1000" fill="hold"/>
                                        <p:tgtEl>
                                          <p:spTgt spid="57"/>
                                        </p:tgtEl>
                                        <p:attrNameLst>
                                          <p:attrName>ppt_w</p:attrName>
                                        </p:attrNameLst>
                                      </p:cBhvr>
                                      <p:tavLst>
                                        <p:tav tm="0">
                                          <p:val>
                                            <p:fltVal val="0"/>
                                          </p:val>
                                        </p:tav>
                                        <p:tav tm="100000">
                                          <p:val>
                                            <p:strVal val="#ppt_w"/>
                                          </p:val>
                                        </p:tav>
                                      </p:tavLst>
                                    </p:anim>
                                    <p:anim calcmode="lin" valueType="num">
                                      <p:cBhvr>
                                        <p:cTn id="25" dur="1000" fill="hold"/>
                                        <p:tgtEl>
                                          <p:spTgt spid="57"/>
                                        </p:tgtEl>
                                        <p:attrNameLst>
                                          <p:attrName>ppt_h</p:attrName>
                                        </p:attrNameLst>
                                      </p:cBhvr>
                                      <p:tavLst>
                                        <p:tav tm="0">
                                          <p:val>
                                            <p:fltVal val="0"/>
                                          </p:val>
                                        </p:tav>
                                        <p:tav tm="100000">
                                          <p:val>
                                            <p:strVal val="#ppt_h"/>
                                          </p:val>
                                        </p:tav>
                                      </p:tavLst>
                                    </p:anim>
                                    <p:animEffect transition="in" filter="fade">
                                      <p:cBhvr>
                                        <p:cTn id="26" dur="1000"/>
                                        <p:tgtEl>
                                          <p:spTgt spid="57"/>
                                        </p:tgtEl>
                                      </p:cBhvr>
                                    </p:animEffect>
                                  </p:childTnLst>
                                </p:cTn>
                              </p:par>
                              <p:par>
                                <p:cTn id="27" presetID="53" presetClass="entr" presetSubtype="16" fill="hold" nodeType="withEffect">
                                  <p:stCondLst>
                                    <p:cond delay="2250"/>
                                  </p:stCondLst>
                                  <p:childTnLst>
                                    <p:set>
                                      <p:cBhvr>
                                        <p:cTn id="28" dur="1" fill="hold">
                                          <p:stCondLst>
                                            <p:cond delay="0"/>
                                          </p:stCondLst>
                                        </p:cTn>
                                        <p:tgtEl>
                                          <p:spTgt spid="62"/>
                                        </p:tgtEl>
                                        <p:attrNameLst>
                                          <p:attrName>style.visibility</p:attrName>
                                        </p:attrNameLst>
                                      </p:cBhvr>
                                      <p:to>
                                        <p:strVal val="visible"/>
                                      </p:to>
                                    </p:set>
                                    <p:anim calcmode="lin" valueType="num">
                                      <p:cBhvr>
                                        <p:cTn id="29" dur="1000" fill="hold"/>
                                        <p:tgtEl>
                                          <p:spTgt spid="62"/>
                                        </p:tgtEl>
                                        <p:attrNameLst>
                                          <p:attrName>ppt_w</p:attrName>
                                        </p:attrNameLst>
                                      </p:cBhvr>
                                      <p:tavLst>
                                        <p:tav tm="0">
                                          <p:val>
                                            <p:fltVal val="0"/>
                                          </p:val>
                                        </p:tav>
                                        <p:tav tm="100000">
                                          <p:val>
                                            <p:strVal val="#ppt_w"/>
                                          </p:val>
                                        </p:tav>
                                      </p:tavLst>
                                    </p:anim>
                                    <p:anim calcmode="lin" valueType="num">
                                      <p:cBhvr>
                                        <p:cTn id="30" dur="1000" fill="hold"/>
                                        <p:tgtEl>
                                          <p:spTgt spid="62"/>
                                        </p:tgtEl>
                                        <p:attrNameLst>
                                          <p:attrName>ppt_h</p:attrName>
                                        </p:attrNameLst>
                                      </p:cBhvr>
                                      <p:tavLst>
                                        <p:tav tm="0">
                                          <p:val>
                                            <p:fltVal val="0"/>
                                          </p:val>
                                        </p:tav>
                                        <p:tav tm="100000">
                                          <p:val>
                                            <p:strVal val="#ppt_h"/>
                                          </p:val>
                                        </p:tav>
                                      </p:tavLst>
                                    </p:anim>
                                    <p:animEffect transition="in" filter="fade">
                                      <p:cBhvr>
                                        <p:cTn id="31" dur="1000"/>
                                        <p:tgtEl>
                                          <p:spTgt spid="62"/>
                                        </p:tgtEl>
                                      </p:cBhvr>
                                    </p:animEffect>
                                  </p:childTnLst>
                                </p:cTn>
                              </p:par>
                              <p:par>
                                <p:cTn id="32" presetID="53" presetClass="entr" presetSubtype="16" fill="hold" nodeType="withEffect">
                                  <p:stCondLst>
                                    <p:cond delay="2250"/>
                                  </p:stCondLst>
                                  <p:childTnLst>
                                    <p:set>
                                      <p:cBhvr>
                                        <p:cTn id="33" dur="1" fill="hold">
                                          <p:stCondLst>
                                            <p:cond delay="0"/>
                                          </p:stCondLst>
                                        </p:cTn>
                                        <p:tgtEl>
                                          <p:spTgt spid="58"/>
                                        </p:tgtEl>
                                        <p:attrNameLst>
                                          <p:attrName>style.visibility</p:attrName>
                                        </p:attrNameLst>
                                      </p:cBhvr>
                                      <p:to>
                                        <p:strVal val="visible"/>
                                      </p:to>
                                    </p:set>
                                    <p:anim calcmode="lin" valueType="num">
                                      <p:cBhvr>
                                        <p:cTn id="34" dur="1000" fill="hold"/>
                                        <p:tgtEl>
                                          <p:spTgt spid="58"/>
                                        </p:tgtEl>
                                        <p:attrNameLst>
                                          <p:attrName>ppt_w</p:attrName>
                                        </p:attrNameLst>
                                      </p:cBhvr>
                                      <p:tavLst>
                                        <p:tav tm="0">
                                          <p:val>
                                            <p:fltVal val="0"/>
                                          </p:val>
                                        </p:tav>
                                        <p:tav tm="100000">
                                          <p:val>
                                            <p:strVal val="#ppt_w"/>
                                          </p:val>
                                        </p:tav>
                                      </p:tavLst>
                                    </p:anim>
                                    <p:anim calcmode="lin" valueType="num">
                                      <p:cBhvr>
                                        <p:cTn id="35" dur="1000" fill="hold"/>
                                        <p:tgtEl>
                                          <p:spTgt spid="58"/>
                                        </p:tgtEl>
                                        <p:attrNameLst>
                                          <p:attrName>ppt_h</p:attrName>
                                        </p:attrNameLst>
                                      </p:cBhvr>
                                      <p:tavLst>
                                        <p:tav tm="0">
                                          <p:val>
                                            <p:fltVal val="0"/>
                                          </p:val>
                                        </p:tav>
                                        <p:tav tm="100000">
                                          <p:val>
                                            <p:strVal val="#ppt_h"/>
                                          </p:val>
                                        </p:tav>
                                      </p:tavLst>
                                    </p:anim>
                                    <p:animEffect transition="in" filter="fade">
                                      <p:cBhvr>
                                        <p:cTn id="36" dur="1000"/>
                                        <p:tgtEl>
                                          <p:spTgt spid="58"/>
                                        </p:tgtEl>
                                      </p:cBhvr>
                                    </p:animEffect>
                                  </p:childTnLst>
                                </p:cTn>
                              </p:par>
                              <p:par>
                                <p:cTn id="37" presetID="53" presetClass="entr" presetSubtype="16" fill="hold" nodeType="withEffect">
                                  <p:stCondLst>
                                    <p:cond delay="2250"/>
                                  </p:stCondLst>
                                  <p:childTnLst>
                                    <p:set>
                                      <p:cBhvr>
                                        <p:cTn id="38" dur="1" fill="hold">
                                          <p:stCondLst>
                                            <p:cond delay="0"/>
                                          </p:stCondLst>
                                        </p:cTn>
                                        <p:tgtEl>
                                          <p:spTgt spid="61"/>
                                        </p:tgtEl>
                                        <p:attrNameLst>
                                          <p:attrName>style.visibility</p:attrName>
                                        </p:attrNameLst>
                                      </p:cBhvr>
                                      <p:to>
                                        <p:strVal val="visible"/>
                                      </p:to>
                                    </p:set>
                                    <p:anim calcmode="lin" valueType="num">
                                      <p:cBhvr>
                                        <p:cTn id="39" dur="1000" fill="hold"/>
                                        <p:tgtEl>
                                          <p:spTgt spid="61"/>
                                        </p:tgtEl>
                                        <p:attrNameLst>
                                          <p:attrName>ppt_w</p:attrName>
                                        </p:attrNameLst>
                                      </p:cBhvr>
                                      <p:tavLst>
                                        <p:tav tm="0">
                                          <p:val>
                                            <p:fltVal val="0"/>
                                          </p:val>
                                        </p:tav>
                                        <p:tav tm="100000">
                                          <p:val>
                                            <p:strVal val="#ppt_w"/>
                                          </p:val>
                                        </p:tav>
                                      </p:tavLst>
                                    </p:anim>
                                    <p:anim calcmode="lin" valueType="num">
                                      <p:cBhvr>
                                        <p:cTn id="40" dur="1000" fill="hold"/>
                                        <p:tgtEl>
                                          <p:spTgt spid="61"/>
                                        </p:tgtEl>
                                        <p:attrNameLst>
                                          <p:attrName>ppt_h</p:attrName>
                                        </p:attrNameLst>
                                      </p:cBhvr>
                                      <p:tavLst>
                                        <p:tav tm="0">
                                          <p:val>
                                            <p:fltVal val="0"/>
                                          </p:val>
                                        </p:tav>
                                        <p:tav tm="100000">
                                          <p:val>
                                            <p:strVal val="#ppt_h"/>
                                          </p:val>
                                        </p:tav>
                                      </p:tavLst>
                                    </p:anim>
                                    <p:animEffect transition="in" filter="fade">
                                      <p:cBhvr>
                                        <p:cTn id="41" dur="1000"/>
                                        <p:tgtEl>
                                          <p:spTgt spid="61"/>
                                        </p:tgtEl>
                                      </p:cBhvr>
                                    </p:animEffect>
                                  </p:childTnLst>
                                </p:cTn>
                              </p:par>
                              <p:par>
                                <p:cTn id="42" presetID="22" presetClass="entr" presetSubtype="8" fill="hold" grpId="0" nodeType="withEffect">
                                  <p:stCondLst>
                                    <p:cond delay="325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750"/>
                                        <p:tgtEl>
                                          <p:spTgt spid="63"/>
                                        </p:tgtEl>
                                      </p:cBhvr>
                                    </p:animEffect>
                                  </p:childTnLst>
                                </p:cTn>
                              </p:par>
                              <p:par>
                                <p:cTn id="45" presetID="22" presetClass="entr" presetSubtype="8" fill="hold" grpId="0" nodeType="withEffect">
                                  <p:stCondLst>
                                    <p:cond delay="325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750"/>
                                        <p:tgtEl>
                                          <p:spTgt spid="64"/>
                                        </p:tgtEl>
                                      </p:cBhvr>
                                    </p:animEffect>
                                  </p:childTnLst>
                                </p:cTn>
                              </p:par>
                              <p:par>
                                <p:cTn id="48" presetID="22" presetClass="entr" presetSubtype="8" fill="hold" grpId="0" nodeType="withEffect">
                                  <p:stCondLst>
                                    <p:cond delay="325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750"/>
                                        <p:tgtEl>
                                          <p:spTgt spid="65"/>
                                        </p:tgtEl>
                                      </p:cBhvr>
                                    </p:animEffect>
                                  </p:childTnLst>
                                </p:cTn>
                              </p:par>
                              <p:par>
                                <p:cTn id="51" presetID="22" presetClass="entr" presetSubtype="8" fill="hold" grpId="0" nodeType="withEffect">
                                  <p:stCondLst>
                                    <p:cond delay="325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750"/>
                                        <p:tgtEl>
                                          <p:spTgt spid="66"/>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Graphic spid="27" grpId="0">
        <p:bldSub>
          <a:bldChart bld="series"/>
        </p:bldSub>
      </p:bldGraphic>
      <p:bldP spid="63" grpId="0"/>
      <p:bldP spid="64" grpId="0"/>
      <p:bldP spid="65" grpId="0"/>
      <p:bldP spid="66" grpId="0"/>
      <p:bldP spid="68" grpId="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493506"/>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Content Placeholder 2"/>
          <p:cNvSpPr txBox="1">
            <a:spLocks/>
          </p:cNvSpPr>
          <p:nvPr/>
        </p:nvSpPr>
        <p:spPr>
          <a:xfrm>
            <a:off x="1423983" y="424074"/>
            <a:ext cx="9512388" cy="68211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200" dirty="0" smtClean="0">
                <a:solidFill>
                  <a:schemeClr val="bg1"/>
                </a:solidFill>
                <a:latin typeface="+mj-lt"/>
                <a:ea typeface="Roboto" panose="02000000000000000000" pitchFamily="2" charset="0"/>
              </a:rPr>
              <a:t>Are You REALLY Doing It</a:t>
            </a:r>
            <a:r>
              <a:rPr lang="id-ID" sz="3200" dirty="0" smtClean="0">
                <a:solidFill>
                  <a:schemeClr val="bg1"/>
                </a:solidFill>
                <a:latin typeface="+mj-lt"/>
                <a:ea typeface="Roboto" panose="02000000000000000000" pitchFamily="2" charset="0"/>
              </a:rPr>
              <a:t> </a:t>
            </a:r>
            <a:r>
              <a:rPr lang="en-US" sz="3200" dirty="0" smtClean="0">
                <a:latin typeface="+mj-lt"/>
                <a:ea typeface="Roboto" panose="02000000000000000000" pitchFamily="2" charset="0"/>
              </a:rPr>
              <a:t>RIGHT?</a:t>
            </a:r>
          </a:p>
        </p:txBody>
      </p:sp>
      <p:grpSp>
        <p:nvGrpSpPr>
          <p:cNvPr id="23" name="Group 22"/>
          <p:cNvGrpSpPr>
            <a:grpSpLocks noChangeAspect="1"/>
          </p:cNvGrpSpPr>
          <p:nvPr/>
        </p:nvGrpSpPr>
        <p:grpSpPr>
          <a:xfrm>
            <a:off x="5011478" y="2602142"/>
            <a:ext cx="2316480" cy="2316480"/>
            <a:chOff x="1968848" y="2546470"/>
            <a:chExt cx="2846056" cy="2846056"/>
          </a:xfrm>
        </p:grpSpPr>
        <p:sp>
          <p:nvSpPr>
            <p:cNvPr id="24" name="Freeform 23"/>
            <p:cNvSpPr/>
            <p:nvPr/>
          </p:nvSpPr>
          <p:spPr>
            <a:xfrm>
              <a:off x="1968848" y="2546470"/>
              <a:ext cx="1390905" cy="139090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4146" tIns="274146" rIns="274146" bIns="274146" numCol="1" spcCol="1270" anchor="ctr" anchorCtr="0">
              <a:noAutofit/>
            </a:bodyPr>
            <a:lstStyle/>
            <a:p>
              <a:pPr lvl="0" algn="ctr" defTabSz="1289050">
                <a:lnSpc>
                  <a:spcPct val="90000"/>
                </a:lnSpc>
                <a:spcBef>
                  <a:spcPct val="0"/>
                </a:spcBef>
                <a:spcAft>
                  <a:spcPct val="35000"/>
                </a:spcAft>
              </a:pPr>
              <a:endParaRPr lang="id-ID" sz="2900" kern="1200"/>
            </a:p>
          </p:txBody>
        </p:sp>
        <p:sp>
          <p:nvSpPr>
            <p:cNvPr id="25" name="Freeform 24"/>
            <p:cNvSpPr/>
            <p:nvPr/>
          </p:nvSpPr>
          <p:spPr>
            <a:xfrm>
              <a:off x="3423999" y="2546470"/>
              <a:ext cx="1390905" cy="139090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4146" tIns="274146" rIns="274146" bIns="274146" numCol="1" spcCol="1270" anchor="ctr" anchorCtr="0">
              <a:noAutofit/>
            </a:bodyPr>
            <a:lstStyle/>
            <a:p>
              <a:pPr lvl="0" algn="ctr" defTabSz="1289050">
                <a:lnSpc>
                  <a:spcPct val="90000"/>
                </a:lnSpc>
                <a:spcBef>
                  <a:spcPct val="0"/>
                </a:spcBef>
                <a:spcAft>
                  <a:spcPct val="35000"/>
                </a:spcAft>
              </a:pPr>
              <a:endParaRPr lang="id-ID" sz="2900" kern="1200"/>
            </a:p>
          </p:txBody>
        </p:sp>
        <p:sp>
          <p:nvSpPr>
            <p:cNvPr id="26" name="Freeform 25"/>
            <p:cNvSpPr/>
            <p:nvPr/>
          </p:nvSpPr>
          <p:spPr>
            <a:xfrm>
              <a:off x="3423998" y="4001620"/>
              <a:ext cx="1390906" cy="139090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4146" tIns="274147" rIns="274147" bIns="274146" numCol="1" spcCol="1270" anchor="ctr" anchorCtr="0">
              <a:noAutofit/>
            </a:bodyPr>
            <a:lstStyle/>
            <a:p>
              <a:pPr lvl="0" algn="ctr" defTabSz="1289050">
                <a:lnSpc>
                  <a:spcPct val="90000"/>
                </a:lnSpc>
                <a:spcBef>
                  <a:spcPct val="0"/>
                </a:spcBef>
                <a:spcAft>
                  <a:spcPct val="35000"/>
                </a:spcAft>
              </a:pPr>
              <a:endParaRPr lang="id-ID" sz="2900" kern="1200"/>
            </a:p>
          </p:txBody>
        </p:sp>
        <p:sp>
          <p:nvSpPr>
            <p:cNvPr id="27" name="Freeform 26"/>
            <p:cNvSpPr/>
            <p:nvPr/>
          </p:nvSpPr>
          <p:spPr>
            <a:xfrm rot="21600000">
              <a:off x="1968848" y="4001621"/>
              <a:ext cx="1390905" cy="139090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74146" tIns="274146" rIns="274146" bIns="274146" numCol="1" spcCol="1270" anchor="ctr" anchorCtr="0">
              <a:noAutofit/>
            </a:bodyPr>
            <a:lstStyle/>
            <a:p>
              <a:pPr lvl="0" algn="ctr" defTabSz="1289050">
                <a:lnSpc>
                  <a:spcPct val="90000"/>
                </a:lnSpc>
                <a:spcBef>
                  <a:spcPct val="0"/>
                </a:spcBef>
                <a:spcAft>
                  <a:spcPct val="35000"/>
                </a:spcAft>
              </a:pPr>
              <a:endParaRPr lang="id-ID" sz="2900" kern="1200"/>
            </a:p>
          </p:txBody>
        </p:sp>
      </p:grpSp>
      <p:sp>
        <p:nvSpPr>
          <p:cNvPr id="57" name="Content Placeholder 2"/>
          <p:cNvSpPr txBox="1">
            <a:spLocks/>
          </p:cNvSpPr>
          <p:nvPr/>
        </p:nvSpPr>
        <p:spPr>
          <a:xfrm>
            <a:off x="783773" y="2561948"/>
            <a:ext cx="3412409" cy="12617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1400" dirty="0" smtClean="0">
                <a:solidFill>
                  <a:schemeClr val="tx1">
                    <a:lumMod val="75000"/>
                    <a:lumOff val="25000"/>
                  </a:schemeClr>
                </a:solidFill>
              </a:rPr>
              <a:t>43% of all emails are now being opened via a mobile device&amp;69% of mobile users delete emails that aren't optimized for mobile. Are you sending responsive emails?</a:t>
            </a:r>
            <a:endParaRPr lang="en-US" sz="1400" dirty="0">
              <a:solidFill>
                <a:schemeClr val="tx1">
                  <a:lumMod val="75000"/>
                  <a:lumOff val="25000"/>
                </a:schemeClr>
              </a:solidFill>
            </a:endParaRPr>
          </a:p>
        </p:txBody>
      </p:sp>
      <p:sp>
        <p:nvSpPr>
          <p:cNvPr id="58" name="Oval 57"/>
          <p:cNvSpPr>
            <a:spLocks noChangeAspect="1"/>
          </p:cNvSpPr>
          <p:nvPr/>
        </p:nvSpPr>
        <p:spPr>
          <a:xfrm>
            <a:off x="4334034" y="2690947"/>
            <a:ext cx="209327" cy="209327"/>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Content Placeholder 2"/>
          <p:cNvSpPr txBox="1">
            <a:spLocks/>
          </p:cNvSpPr>
          <p:nvPr/>
        </p:nvSpPr>
        <p:spPr>
          <a:xfrm>
            <a:off x="731521" y="3781460"/>
            <a:ext cx="3464661" cy="137837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1400" dirty="0" smtClean="0">
                <a:solidFill>
                  <a:schemeClr val="tx1">
                    <a:lumMod val="85000"/>
                    <a:lumOff val="15000"/>
                  </a:schemeClr>
                </a:solidFill>
              </a:rPr>
              <a:t>Suppressing anyone in your list who hasn't engaged with your emails in over a year increases your deliverability rate by 3-5% immediately. Have you ever considered cleaning your email list?</a:t>
            </a:r>
            <a:endParaRPr lang="en-US" sz="1400" dirty="0">
              <a:solidFill>
                <a:schemeClr val="tx1">
                  <a:lumMod val="85000"/>
                  <a:lumOff val="15000"/>
                </a:schemeClr>
              </a:solidFill>
            </a:endParaRPr>
          </a:p>
        </p:txBody>
      </p:sp>
      <p:sp>
        <p:nvSpPr>
          <p:cNvPr id="60" name="Oval 59"/>
          <p:cNvSpPr>
            <a:spLocks noChangeAspect="1"/>
          </p:cNvSpPr>
          <p:nvPr/>
        </p:nvSpPr>
        <p:spPr>
          <a:xfrm>
            <a:off x="4334034" y="3908450"/>
            <a:ext cx="209327" cy="209327"/>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Content Placeholder 2"/>
          <p:cNvSpPr txBox="1">
            <a:spLocks/>
          </p:cNvSpPr>
          <p:nvPr/>
        </p:nvSpPr>
        <p:spPr>
          <a:xfrm>
            <a:off x="8050586" y="2588074"/>
            <a:ext cx="3078970" cy="138303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400" dirty="0" smtClean="0">
                <a:solidFill>
                  <a:schemeClr val="tx1">
                    <a:lumMod val="85000"/>
                    <a:lumOff val="15000"/>
                  </a:schemeClr>
                </a:solidFill>
              </a:rPr>
              <a:t>33% of email recipients open email based on subject line alone &amp; Subject lines fewer than 10 characters long had an open rate of 58%.Does your subject lines really stand out in inboxes?</a:t>
            </a:r>
            <a:endParaRPr lang="en-US" sz="1400" dirty="0">
              <a:solidFill>
                <a:schemeClr val="tx1">
                  <a:lumMod val="85000"/>
                  <a:lumOff val="15000"/>
                </a:schemeClr>
              </a:solidFill>
            </a:endParaRPr>
          </a:p>
        </p:txBody>
      </p:sp>
      <p:sp>
        <p:nvSpPr>
          <p:cNvPr id="70" name="Oval 69"/>
          <p:cNvSpPr>
            <a:spLocks noChangeAspect="1"/>
          </p:cNvSpPr>
          <p:nvPr/>
        </p:nvSpPr>
        <p:spPr>
          <a:xfrm>
            <a:off x="7801471" y="2664821"/>
            <a:ext cx="209327" cy="209327"/>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Content Placeholder 2"/>
          <p:cNvSpPr txBox="1">
            <a:spLocks/>
          </p:cNvSpPr>
          <p:nvPr/>
        </p:nvSpPr>
        <p:spPr>
          <a:xfrm>
            <a:off x="8050586" y="3833713"/>
            <a:ext cx="2820470" cy="8166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400" dirty="0" smtClean="0">
                <a:solidFill>
                  <a:schemeClr val="tx1">
                    <a:lumMod val="85000"/>
                    <a:lumOff val="15000"/>
                  </a:schemeClr>
                </a:solidFill>
              </a:rPr>
              <a:t>Spam filters work on a point system and hates sloppy codes. Does your developer test email newsletter?</a:t>
            </a:r>
            <a:endParaRPr lang="en-US" sz="1400" dirty="0">
              <a:solidFill>
                <a:schemeClr val="tx1">
                  <a:lumMod val="85000"/>
                  <a:lumOff val="15000"/>
                </a:schemeClr>
              </a:solidFill>
            </a:endParaRPr>
          </a:p>
        </p:txBody>
      </p:sp>
      <p:cxnSp>
        <p:nvCxnSpPr>
          <p:cNvPr id="74" name="Straight Connector 73"/>
          <p:cNvCxnSpPr/>
          <p:nvPr/>
        </p:nvCxnSpPr>
        <p:spPr>
          <a:xfrm>
            <a:off x="1480459" y="5439753"/>
            <a:ext cx="9318171"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5474142" y="3039577"/>
            <a:ext cx="1505491" cy="1520152"/>
            <a:chOff x="1811980" y="2710655"/>
            <a:chExt cx="1505491" cy="1520152"/>
          </a:xfrm>
          <a:solidFill>
            <a:schemeClr val="bg1"/>
          </a:solidFill>
        </p:grpSpPr>
        <p:grpSp>
          <p:nvGrpSpPr>
            <p:cNvPr id="56" name="Group 55"/>
            <p:cNvGrpSpPr>
              <a:grpSpLocks noChangeAspect="1"/>
            </p:cNvGrpSpPr>
            <p:nvPr/>
          </p:nvGrpSpPr>
          <p:grpSpPr>
            <a:xfrm>
              <a:off x="1811980" y="2710655"/>
              <a:ext cx="1505491" cy="1520152"/>
              <a:chOff x="2262147" y="2702382"/>
              <a:chExt cx="1677861" cy="1694199"/>
            </a:xfrm>
            <a:grpFill/>
          </p:grpSpPr>
          <p:grpSp>
            <p:nvGrpSpPr>
              <p:cNvPr id="31" name="Group 30"/>
              <p:cNvGrpSpPr/>
              <p:nvPr/>
            </p:nvGrpSpPr>
            <p:grpSpPr>
              <a:xfrm>
                <a:off x="2269086" y="2717423"/>
                <a:ext cx="389342" cy="339426"/>
                <a:chOff x="7540014" y="4306907"/>
                <a:chExt cx="389342" cy="339426"/>
              </a:xfrm>
              <a:grpFill/>
            </p:grpSpPr>
            <p:sp>
              <p:nvSpPr>
                <p:cNvPr id="32"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3560649" y="2702382"/>
                <a:ext cx="379359" cy="386846"/>
                <a:chOff x="7160655" y="2178006"/>
                <a:chExt cx="379359" cy="386846"/>
              </a:xfrm>
              <a:grpFill/>
            </p:grpSpPr>
            <p:sp>
              <p:nvSpPr>
                <p:cNvPr id="4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a:grpSpLocks noChangeAspect="1"/>
              </p:cNvGrpSpPr>
              <p:nvPr/>
            </p:nvGrpSpPr>
            <p:grpSpPr>
              <a:xfrm>
                <a:off x="2262147" y="4047702"/>
                <a:ext cx="396281" cy="348879"/>
                <a:chOff x="6040049" y="4182118"/>
                <a:chExt cx="521619" cy="459224"/>
              </a:xfrm>
              <a:grpFill/>
            </p:grpSpPr>
            <p:sp>
              <p:nvSpPr>
                <p:cNvPr id="48"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9" name="Freeform 21"/>
            <p:cNvSpPr>
              <a:spLocks noChangeAspect="1" noEditPoints="1"/>
            </p:cNvSpPr>
            <p:nvPr/>
          </p:nvSpPr>
          <p:spPr bwMode="auto">
            <a:xfrm>
              <a:off x="2929663" y="3872246"/>
              <a:ext cx="340169" cy="302811"/>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Rectangle 52"/>
          <p:cNvSpPr/>
          <p:nvPr/>
        </p:nvSpPr>
        <p:spPr>
          <a:xfrm>
            <a:off x="5931958" y="1210584"/>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61" name="Oval 60"/>
          <p:cNvSpPr>
            <a:spLocks noChangeAspect="1"/>
          </p:cNvSpPr>
          <p:nvPr/>
        </p:nvSpPr>
        <p:spPr>
          <a:xfrm>
            <a:off x="7797117" y="3927561"/>
            <a:ext cx="209327" cy="209327"/>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Content Placeholder 2"/>
          <p:cNvSpPr txBox="1">
            <a:spLocks/>
          </p:cNvSpPr>
          <p:nvPr/>
        </p:nvSpPr>
        <p:spPr>
          <a:xfrm>
            <a:off x="4933537" y="2043677"/>
            <a:ext cx="2486168" cy="49052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500" b="1" dirty="0" smtClean="0">
                <a:solidFill>
                  <a:srgbClr val="12B9DD"/>
                </a:solidFill>
                <a:latin typeface="+mj-lt"/>
                <a:ea typeface="Roboto" panose="02000000000000000000" pitchFamily="2" charset="0"/>
              </a:rPr>
              <a:t>Do You </a:t>
            </a:r>
            <a:r>
              <a:rPr lang="en-US" sz="2500" b="1" dirty="0" smtClean="0">
                <a:latin typeface="+mj-lt"/>
                <a:ea typeface="Roboto" panose="02000000000000000000" pitchFamily="2" charset="0"/>
              </a:rPr>
              <a:t>KNOW?</a:t>
            </a:r>
          </a:p>
        </p:txBody>
      </p:sp>
      <p:pic>
        <p:nvPicPr>
          <p:cNvPr id="64" name="Picture 2" descr="C:\Users\I Dreambiz\Desktop\main_logo.png"/>
          <p:cNvPicPr>
            <a:picLocks noChangeAspect="1" noChangeArrowheads="1"/>
          </p:cNvPicPr>
          <p:nvPr/>
        </p:nvPicPr>
        <p:blipFill>
          <a:blip r:embed="rId2"/>
          <a:srcRect/>
          <a:stretch>
            <a:fillRect/>
          </a:stretch>
        </p:blipFill>
        <p:spPr bwMode="auto">
          <a:xfrm>
            <a:off x="230868" y="6558824"/>
            <a:ext cx="880348" cy="286113"/>
          </a:xfrm>
          <a:prstGeom prst="rect">
            <a:avLst/>
          </a:prstGeom>
          <a:noFill/>
        </p:spPr>
      </p:pic>
    </p:spTree>
    <p:extLst>
      <p:ext uri="{BB962C8B-B14F-4D97-AF65-F5344CB8AC3E}">
        <p14:creationId xmlns:p14="http://schemas.microsoft.com/office/powerpoint/2010/main" val="53134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fill="hold"/>
                                        <p:tgtEl>
                                          <p:spTgt spid="55"/>
                                        </p:tgtEl>
                                        <p:attrNameLst>
                                          <p:attrName>ppt_x</p:attrName>
                                        </p:attrNameLst>
                                      </p:cBhvr>
                                      <p:tavLst>
                                        <p:tav tm="0">
                                          <p:val>
                                            <p:strVal val="1+#ppt_w/2"/>
                                          </p:val>
                                        </p:tav>
                                        <p:tav tm="100000">
                                          <p:val>
                                            <p:strVal val="#ppt_x"/>
                                          </p:val>
                                        </p:tav>
                                      </p:tavLst>
                                    </p:anim>
                                    <p:anim calcmode="lin" valueType="num">
                                      <p:cBhvr additive="base">
                                        <p:cTn id="11" dur="500" fill="hold"/>
                                        <p:tgtEl>
                                          <p:spTgt spid="5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1000"/>
                                        <p:tgtEl>
                                          <p:spTgt spid="10"/>
                                        </p:tgtEl>
                                      </p:cBhvr>
                                    </p:animEffect>
                                  </p:childTnLst>
                                </p:cTn>
                              </p:par>
                              <p:par>
                                <p:cTn id="16" presetID="53" presetClass="entr" presetSubtype="16" fill="hold" nodeType="withEffect">
                                  <p:stCondLst>
                                    <p:cond delay="15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1000" fill="hold"/>
                                        <p:tgtEl>
                                          <p:spTgt spid="62"/>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2000"/>
                                  </p:stCondLst>
                                  <p:childTnLst>
                                    <p:set>
                                      <p:cBhvr>
                                        <p:cTn id="27" dur="1" fill="hold">
                                          <p:stCondLst>
                                            <p:cond delay="0"/>
                                          </p:stCondLst>
                                        </p:cTn>
                                        <p:tgtEl>
                                          <p:spTgt spid="80"/>
                                        </p:tgtEl>
                                        <p:attrNameLst>
                                          <p:attrName>style.visibility</p:attrName>
                                        </p:attrNameLst>
                                      </p:cBhvr>
                                      <p:to>
                                        <p:strVal val="visible"/>
                                      </p:to>
                                    </p:set>
                                    <p:anim calcmode="lin" valueType="num">
                                      <p:cBhvr>
                                        <p:cTn id="28" dur="500" fill="hold"/>
                                        <p:tgtEl>
                                          <p:spTgt spid="80"/>
                                        </p:tgtEl>
                                        <p:attrNameLst>
                                          <p:attrName>ppt_w</p:attrName>
                                        </p:attrNameLst>
                                      </p:cBhvr>
                                      <p:tavLst>
                                        <p:tav tm="0">
                                          <p:val>
                                            <p:fltVal val="0"/>
                                          </p:val>
                                        </p:tav>
                                        <p:tav tm="100000">
                                          <p:val>
                                            <p:strVal val="#ppt_w"/>
                                          </p:val>
                                        </p:tav>
                                      </p:tavLst>
                                    </p:anim>
                                    <p:anim calcmode="lin" valueType="num">
                                      <p:cBhvr>
                                        <p:cTn id="29" dur="500" fill="hold"/>
                                        <p:tgtEl>
                                          <p:spTgt spid="80"/>
                                        </p:tgtEl>
                                        <p:attrNameLst>
                                          <p:attrName>ppt_h</p:attrName>
                                        </p:attrNameLst>
                                      </p:cBhvr>
                                      <p:tavLst>
                                        <p:tav tm="0">
                                          <p:val>
                                            <p:fltVal val="0"/>
                                          </p:val>
                                        </p:tav>
                                        <p:tav tm="100000">
                                          <p:val>
                                            <p:strVal val="#ppt_h"/>
                                          </p:val>
                                        </p:tav>
                                      </p:tavLst>
                                    </p:anim>
                                    <p:animEffect transition="in" filter="fade">
                                      <p:cBhvr>
                                        <p:cTn id="30" dur="500"/>
                                        <p:tgtEl>
                                          <p:spTgt spid="80"/>
                                        </p:tgtEl>
                                      </p:cBhvr>
                                    </p:animEffect>
                                  </p:childTnLst>
                                </p:cTn>
                              </p:par>
                              <p:par>
                                <p:cTn id="31" presetID="22" presetClass="entr" presetSubtype="8" fill="hold" grpId="0" nodeType="withEffect">
                                  <p:stCondLst>
                                    <p:cond delay="325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750"/>
                                        <p:tgtEl>
                                          <p:spTgt spid="57"/>
                                        </p:tgtEl>
                                      </p:cBhvr>
                                    </p:animEffect>
                                  </p:childTnLst>
                                </p:cTn>
                              </p:par>
                              <p:par>
                                <p:cTn id="34" presetID="2" presetClass="entr" presetSubtype="8" fill="hold" grpId="0" nodeType="withEffect">
                                  <p:stCondLst>
                                    <p:cond delay="275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0-#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325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750"/>
                                        <p:tgtEl>
                                          <p:spTgt spid="59"/>
                                        </p:tgtEl>
                                      </p:cBhvr>
                                    </p:animEffect>
                                  </p:childTnLst>
                                </p:cTn>
                              </p:par>
                              <p:par>
                                <p:cTn id="41" presetID="2" presetClass="entr" presetSubtype="8" fill="hold" grpId="0" nodeType="withEffect">
                                  <p:stCondLst>
                                    <p:cond delay="275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0-#ppt_w/2"/>
                                          </p:val>
                                        </p:tav>
                                        <p:tav tm="100000">
                                          <p:val>
                                            <p:strVal val="#ppt_x"/>
                                          </p:val>
                                        </p:tav>
                                      </p:tavLst>
                                    </p:anim>
                                    <p:anim calcmode="lin" valueType="num">
                                      <p:cBhvr additive="base">
                                        <p:cTn id="44" dur="500" fill="hold"/>
                                        <p:tgtEl>
                                          <p:spTgt spid="60"/>
                                        </p:tgtEl>
                                        <p:attrNameLst>
                                          <p:attrName>ppt_y</p:attrName>
                                        </p:attrNameLst>
                                      </p:cBhvr>
                                      <p:tavLst>
                                        <p:tav tm="0">
                                          <p:val>
                                            <p:strVal val="#ppt_y"/>
                                          </p:val>
                                        </p:tav>
                                        <p:tav tm="100000">
                                          <p:val>
                                            <p:strVal val="#ppt_y"/>
                                          </p:val>
                                        </p:tav>
                                      </p:tavLst>
                                    </p:anim>
                                  </p:childTnLst>
                                </p:cTn>
                              </p:par>
                              <p:par>
                                <p:cTn id="45" presetID="22" presetClass="entr" presetSubtype="8" fill="hold" grpId="0" nodeType="withEffect">
                                  <p:stCondLst>
                                    <p:cond delay="325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750"/>
                                        <p:tgtEl>
                                          <p:spTgt spid="69"/>
                                        </p:tgtEl>
                                      </p:cBhvr>
                                    </p:animEffect>
                                  </p:childTnLst>
                                </p:cTn>
                              </p:par>
                              <p:par>
                                <p:cTn id="48" presetID="2" presetClass="entr" presetSubtype="8" fill="hold" grpId="0" nodeType="withEffect">
                                  <p:stCondLst>
                                    <p:cond delay="275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fill="hold"/>
                                        <p:tgtEl>
                                          <p:spTgt spid="70"/>
                                        </p:tgtEl>
                                        <p:attrNameLst>
                                          <p:attrName>ppt_x</p:attrName>
                                        </p:attrNameLst>
                                      </p:cBhvr>
                                      <p:tavLst>
                                        <p:tav tm="0">
                                          <p:val>
                                            <p:strVal val="0-#ppt_w/2"/>
                                          </p:val>
                                        </p:tav>
                                        <p:tav tm="100000">
                                          <p:val>
                                            <p:strVal val="#ppt_x"/>
                                          </p:val>
                                        </p:tav>
                                      </p:tavLst>
                                    </p:anim>
                                    <p:anim calcmode="lin" valueType="num">
                                      <p:cBhvr additive="base">
                                        <p:cTn id="51" dur="500" fill="hold"/>
                                        <p:tgtEl>
                                          <p:spTgt spid="70"/>
                                        </p:tgtEl>
                                        <p:attrNameLst>
                                          <p:attrName>ppt_y</p:attrName>
                                        </p:attrNameLst>
                                      </p:cBhvr>
                                      <p:tavLst>
                                        <p:tav tm="0">
                                          <p:val>
                                            <p:strVal val="#ppt_y"/>
                                          </p:val>
                                        </p:tav>
                                        <p:tav tm="100000">
                                          <p:val>
                                            <p:strVal val="#ppt_y"/>
                                          </p:val>
                                        </p:tav>
                                      </p:tavLst>
                                    </p:anim>
                                  </p:childTnLst>
                                </p:cTn>
                              </p:par>
                              <p:par>
                                <p:cTn id="52" presetID="22" presetClass="entr" presetSubtype="8" fill="hold" grpId="0" nodeType="withEffect">
                                  <p:stCondLst>
                                    <p:cond delay="325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750"/>
                                        <p:tgtEl>
                                          <p:spTgt spid="71"/>
                                        </p:tgtEl>
                                      </p:cBhvr>
                                    </p:animEffect>
                                  </p:childTnLst>
                                </p:cTn>
                              </p:par>
                              <p:par>
                                <p:cTn id="55" presetID="2" presetClass="entr" presetSubtype="8" fill="hold" grpId="0" nodeType="withEffect">
                                  <p:stCondLst>
                                    <p:cond delay="325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0-#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par>
                                <p:cTn id="59" presetID="2" presetClass="entr" presetSubtype="4" fill="hold" nodeType="withEffect">
                                  <p:stCondLst>
                                    <p:cond delay="400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ppt_x"/>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57" grpId="0"/>
      <p:bldP spid="58" grpId="0" animBg="1"/>
      <p:bldP spid="59" grpId="0"/>
      <p:bldP spid="60" grpId="0" animBg="1"/>
      <p:bldP spid="69" grpId="0"/>
      <p:bldP spid="70" grpId="0" animBg="1"/>
      <p:bldP spid="71" grpId="0"/>
      <p:bldP spid="53" grpId="0" animBg="1"/>
      <p:bldP spid="54" grpId="0"/>
      <p:bldP spid="61"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507789"/>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ontent Placeholder 2"/>
          <p:cNvSpPr txBox="1">
            <a:spLocks/>
          </p:cNvSpPr>
          <p:nvPr/>
        </p:nvSpPr>
        <p:spPr>
          <a:xfrm>
            <a:off x="1384124" y="396263"/>
            <a:ext cx="9512388" cy="74020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400" dirty="0" smtClean="0">
                <a:solidFill>
                  <a:schemeClr val="bg1"/>
                </a:solidFill>
                <a:latin typeface="+mj-lt"/>
                <a:ea typeface="Roboto" panose="02000000000000000000" pitchFamily="2" charset="0"/>
              </a:rPr>
              <a:t>BENEFITS OF USING</a:t>
            </a:r>
            <a:r>
              <a:rPr lang="id-ID" sz="3400" dirty="0" smtClean="0">
                <a:solidFill>
                  <a:schemeClr val="bg1"/>
                </a:solidFill>
                <a:latin typeface="+mj-lt"/>
                <a:ea typeface="Roboto" panose="02000000000000000000" pitchFamily="2" charset="0"/>
              </a:rPr>
              <a:t> </a:t>
            </a:r>
            <a:r>
              <a:rPr lang="en-US" sz="3400" dirty="0" smtClean="0">
                <a:solidFill>
                  <a:schemeClr val="bg1"/>
                </a:solidFill>
                <a:latin typeface="+mj-lt"/>
                <a:ea typeface="Roboto" panose="02000000000000000000" pitchFamily="2" charset="0"/>
              </a:rPr>
              <a:t>EMAIL</a:t>
            </a:r>
            <a:r>
              <a:rPr lang="en-US" sz="3400" dirty="0" smtClean="0">
                <a:latin typeface="+mj-lt"/>
                <a:ea typeface="Roboto" panose="02000000000000000000" pitchFamily="2" charset="0"/>
              </a:rPr>
              <a:t> MARKETING</a:t>
            </a:r>
            <a:endParaRPr lang="id-ID" sz="3400" dirty="0" smtClean="0">
              <a:latin typeface="+mj-lt"/>
              <a:ea typeface="Roboto" panose="02000000000000000000" pitchFamily="2" charset="0"/>
            </a:endParaRPr>
          </a:p>
        </p:txBody>
      </p:sp>
      <p:sp>
        <p:nvSpPr>
          <p:cNvPr id="21" name="Rectangle 20"/>
          <p:cNvSpPr/>
          <p:nvPr/>
        </p:nvSpPr>
        <p:spPr>
          <a:xfrm>
            <a:off x="5910942" y="1250797"/>
            <a:ext cx="457200" cy="23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grpSp>
        <p:nvGrpSpPr>
          <p:cNvPr id="18" name="Group 15"/>
          <p:cNvGrpSpPr>
            <a:grpSpLocks/>
          </p:cNvGrpSpPr>
          <p:nvPr/>
        </p:nvGrpSpPr>
        <p:grpSpPr bwMode="auto">
          <a:xfrm>
            <a:off x="411592" y="2041989"/>
            <a:ext cx="3429012" cy="1672462"/>
            <a:chOff x="-696" y="-142"/>
            <a:chExt cx="4771" cy="2327"/>
          </a:xfrm>
        </p:grpSpPr>
        <p:sp>
          <p:nvSpPr>
            <p:cNvPr id="19" name="Rectangle 16"/>
            <p:cNvSpPr>
              <a:spLocks/>
            </p:cNvSpPr>
            <p:nvPr/>
          </p:nvSpPr>
          <p:spPr bwMode="auto">
            <a:xfrm>
              <a:off x="-17" y="320"/>
              <a:ext cx="3738"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dirty="0" smtClean="0">
                  <a:solidFill>
                    <a:schemeClr val="tx1">
                      <a:lumMod val="85000"/>
                      <a:lumOff val="15000"/>
                    </a:schemeClr>
                  </a:solidFill>
                  <a:latin typeface="+mj-lt"/>
                  <a:ea typeface="Roboto" panose="02000000000000000000" pitchFamily="2" charset="0"/>
                  <a:cs typeface="Lato Light" charset="0"/>
                  <a:sym typeface="Lato Light" charset="0"/>
                </a:rPr>
                <a:t>Email marketing is 20 times more cost-effective than traditional media. It's six to 12 times less expensive to sell to an existing customer than to a new one.</a:t>
              </a:r>
              <a:endParaRPr lang="en-US" sz="1400" dirty="0">
                <a:solidFill>
                  <a:schemeClr val="tx1">
                    <a:lumMod val="85000"/>
                    <a:lumOff val="15000"/>
                  </a:schemeClr>
                </a:solidFill>
                <a:latin typeface="+mj-lt"/>
                <a:ea typeface="Roboto" panose="02000000000000000000" pitchFamily="2" charset="0"/>
                <a:cs typeface="Lato Light" charset="0"/>
                <a:sym typeface="Lato Light" charset="0"/>
              </a:endParaRPr>
            </a:p>
          </p:txBody>
        </p:sp>
        <p:sp>
          <p:nvSpPr>
            <p:cNvPr id="24" name="Rectangle 17"/>
            <p:cNvSpPr>
              <a:spLocks/>
            </p:cNvSpPr>
            <p:nvPr/>
          </p:nvSpPr>
          <p:spPr bwMode="auto">
            <a:xfrm>
              <a:off x="-17" y="-142"/>
              <a:ext cx="40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b="1" dirty="0" smtClean="0">
                  <a:solidFill>
                    <a:srgbClr val="12B9DD"/>
                  </a:solidFill>
                  <a:latin typeface="+mj-lt"/>
                  <a:ea typeface="Roboto" panose="02000000000000000000" pitchFamily="2" charset="0"/>
                  <a:cs typeface="Bebas Neue" charset="0"/>
                  <a:sym typeface="Bebas Neue" charset="0"/>
                </a:rPr>
                <a:t>Maximizing Your Marketing ROI</a:t>
              </a:r>
              <a:endParaRPr lang="en-US" b="1" dirty="0">
                <a:solidFill>
                  <a:srgbClr val="12B9DD"/>
                </a:solidFill>
                <a:latin typeface="+mj-lt"/>
                <a:ea typeface="Roboto" panose="02000000000000000000" pitchFamily="2" charset="0"/>
                <a:cs typeface="Bebas Neue" charset="0"/>
                <a:sym typeface="Bebas Neue" charset="0"/>
              </a:endParaRPr>
            </a:p>
          </p:txBody>
        </p:sp>
        <p:grpSp>
          <p:nvGrpSpPr>
            <p:cNvPr id="25" name="Group 18"/>
            <p:cNvGrpSpPr>
              <a:grpSpLocks/>
            </p:cNvGrpSpPr>
            <p:nvPr/>
          </p:nvGrpSpPr>
          <p:grpSpPr bwMode="auto">
            <a:xfrm>
              <a:off x="-696" y="-118"/>
              <a:ext cx="552" cy="525"/>
              <a:chOff x="-696" y="-236"/>
              <a:chExt cx="552" cy="525"/>
            </a:xfrm>
          </p:grpSpPr>
          <p:sp>
            <p:nvSpPr>
              <p:cNvPr id="26" name="Oval 19"/>
              <p:cNvSpPr>
                <a:spLocks/>
              </p:cNvSpPr>
              <p:nvPr/>
            </p:nvSpPr>
            <p:spPr bwMode="auto">
              <a:xfrm>
                <a:off x="-635" y="-236"/>
                <a:ext cx="488" cy="488"/>
              </a:xfrm>
              <a:prstGeom prst="ellipse">
                <a:avLst/>
              </a:prstGeom>
              <a:solidFill>
                <a:schemeClr val="tx1">
                  <a:lumMod val="95000"/>
                  <a:lumOff val="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 name="Rectangle 20"/>
              <p:cNvSpPr>
                <a:spLocks/>
              </p:cNvSpPr>
              <p:nvPr/>
            </p:nvSpPr>
            <p:spPr bwMode="auto">
              <a:xfrm>
                <a:off x="-696" y="-159"/>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70000"/>
                  </a:lnSpc>
                </a:pPr>
                <a:r>
                  <a:rPr lang="en-US" sz="1500" b="1" dirty="0">
                    <a:solidFill>
                      <a:srgbClr val="FFFFFF"/>
                    </a:solidFill>
                    <a:latin typeface="Arial" panose="020B0604020202020204" pitchFamily="34" charset="0"/>
                    <a:ea typeface="ＭＳ Ｐゴシック" charset="0"/>
                    <a:cs typeface="Arial" panose="020B0604020202020204" pitchFamily="34" charset="0"/>
                    <a:sym typeface="Bebas Neue" charset="0"/>
                  </a:rPr>
                  <a:t>1</a:t>
                </a:r>
              </a:p>
            </p:txBody>
          </p:sp>
        </p:grpSp>
      </p:grpSp>
      <p:sp>
        <p:nvSpPr>
          <p:cNvPr id="138" name="Line 4"/>
          <p:cNvSpPr>
            <a:spLocks noChangeShapeType="1"/>
          </p:cNvSpPr>
          <p:nvPr/>
        </p:nvSpPr>
        <p:spPr bwMode="auto">
          <a:xfrm>
            <a:off x="1381851" y="6087985"/>
            <a:ext cx="9521828" cy="840"/>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52" name="Group 15"/>
          <p:cNvGrpSpPr>
            <a:grpSpLocks/>
          </p:cNvGrpSpPr>
          <p:nvPr/>
        </p:nvGrpSpPr>
        <p:grpSpPr bwMode="auto">
          <a:xfrm>
            <a:off x="4391156" y="2024571"/>
            <a:ext cx="3518852" cy="1700492"/>
            <a:chOff x="-660" y="-142"/>
            <a:chExt cx="4896" cy="2366"/>
          </a:xfrm>
        </p:grpSpPr>
        <p:sp>
          <p:nvSpPr>
            <p:cNvPr id="153" name="Rectangle 16"/>
            <p:cNvSpPr>
              <a:spLocks/>
            </p:cNvSpPr>
            <p:nvPr/>
          </p:nvSpPr>
          <p:spPr bwMode="auto">
            <a:xfrm>
              <a:off x="-20" y="328"/>
              <a:ext cx="4256"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dirty="0" smtClean="0">
                  <a:solidFill>
                    <a:schemeClr val="tx1">
                      <a:lumMod val="85000"/>
                      <a:lumOff val="15000"/>
                    </a:schemeClr>
                  </a:solidFill>
                  <a:latin typeface="+mj-lt"/>
                  <a:ea typeface="Roboto" panose="02000000000000000000" pitchFamily="2" charset="0"/>
                  <a:cs typeface="Lato Light" charset="0"/>
                  <a:sym typeface="Lato Light" charset="0"/>
                </a:rPr>
                <a:t>Email is an easy and inexpensive way of establishing early and long-lasting relationships. Award VIP’s with free coupon and referral reward. Building relationship is a key.</a:t>
              </a:r>
              <a:endParaRPr lang="en-US" sz="1400" dirty="0">
                <a:solidFill>
                  <a:schemeClr val="tx1">
                    <a:lumMod val="85000"/>
                    <a:lumOff val="15000"/>
                  </a:schemeClr>
                </a:solidFill>
                <a:latin typeface="+mj-lt"/>
                <a:ea typeface="Roboto" panose="02000000000000000000" pitchFamily="2" charset="0"/>
                <a:cs typeface="Lato Light" charset="0"/>
                <a:sym typeface="Lato Light" charset="0"/>
              </a:endParaRPr>
            </a:p>
          </p:txBody>
        </p:sp>
        <p:sp>
          <p:nvSpPr>
            <p:cNvPr id="154" name="Rectangle 17"/>
            <p:cNvSpPr>
              <a:spLocks/>
            </p:cNvSpPr>
            <p:nvPr/>
          </p:nvSpPr>
          <p:spPr bwMode="auto">
            <a:xfrm>
              <a:off x="-17" y="-142"/>
              <a:ext cx="40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b="1" dirty="0" smtClean="0">
                  <a:solidFill>
                    <a:srgbClr val="12B9DD"/>
                  </a:solidFill>
                  <a:latin typeface="+mj-lt"/>
                  <a:ea typeface="Roboto" panose="02000000000000000000" pitchFamily="2" charset="0"/>
                  <a:cs typeface="Bebas Neue" charset="0"/>
                  <a:sym typeface="Bebas Neue" charset="0"/>
                </a:rPr>
                <a:t>Increasing Customer Profitability</a:t>
              </a:r>
              <a:endParaRPr lang="en-US" b="1" dirty="0">
                <a:solidFill>
                  <a:srgbClr val="12B9DD"/>
                </a:solidFill>
                <a:latin typeface="+mj-lt"/>
                <a:ea typeface="Roboto" panose="02000000000000000000" pitchFamily="2" charset="0"/>
                <a:cs typeface="Bebas Neue" charset="0"/>
                <a:sym typeface="Bebas Neue" charset="0"/>
              </a:endParaRPr>
            </a:p>
          </p:txBody>
        </p:sp>
        <p:grpSp>
          <p:nvGrpSpPr>
            <p:cNvPr id="155" name="Group 18"/>
            <p:cNvGrpSpPr>
              <a:grpSpLocks/>
            </p:cNvGrpSpPr>
            <p:nvPr/>
          </p:nvGrpSpPr>
          <p:grpSpPr bwMode="auto">
            <a:xfrm>
              <a:off x="-660" y="-118"/>
              <a:ext cx="552" cy="525"/>
              <a:chOff x="-660" y="-236"/>
              <a:chExt cx="552" cy="525"/>
            </a:xfrm>
          </p:grpSpPr>
          <p:sp>
            <p:nvSpPr>
              <p:cNvPr id="156" name="Oval 19"/>
              <p:cNvSpPr>
                <a:spLocks/>
              </p:cNvSpPr>
              <p:nvPr/>
            </p:nvSpPr>
            <p:spPr bwMode="auto">
              <a:xfrm>
                <a:off x="-635" y="-236"/>
                <a:ext cx="488" cy="488"/>
              </a:xfrm>
              <a:prstGeom prst="ellipse">
                <a:avLst/>
              </a:prstGeom>
              <a:solidFill>
                <a:schemeClr val="tx1">
                  <a:lumMod val="95000"/>
                  <a:lumOff val="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57" name="Rectangle 20"/>
              <p:cNvSpPr>
                <a:spLocks/>
              </p:cNvSpPr>
              <p:nvPr/>
            </p:nvSpPr>
            <p:spPr bwMode="auto">
              <a:xfrm>
                <a:off x="-660" y="-159"/>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70000"/>
                  </a:lnSpc>
                </a:pPr>
                <a:r>
                  <a:rPr lang="en-US" sz="1500" b="1" dirty="0">
                    <a:solidFill>
                      <a:srgbClr val="FFFFFF"/>
                    </a:solidFill>
                    <a:latin typeface="Arial" panose="020B0604020202020204" pitchFamily="34" charset="0"/>
                    <a:ea typeface="ＭＳ Ｐゴシック" charset="0"/>
                    <a:cs typeface="Arial" panose="020B0604020202020204" pitchFamily="34" charset="0"/>
                    <a:sym typeface="Bebas Neue" charset="0"/>
                  </a:rPr>
                  <a:t>2</a:t>
                </a:r>
              </a:p>
            </p:txBody>
          </p:sp>
        </p:grpSp>
      </p:grpSp>
      <p:grpSp>
        <p:nvGrpSpPr>
          <p:cNvPr id="158" name="Group 15"/>
          <p:cNvGrpSpPr>
            <a:grpSpLocks/>
          </p:cNvGrpSpPr>
          <p:nvPr/>
        </p:nvGrpSpPr>
        <p:grpSpPr bwMode="auto">
          <a:xfrm>
            <a:off x="8244952" y="2011508"/>
            <a:ext cx="3546882" cy="1725648"/>
            <a:chOff x="-696" y="-142"/>
            <a:chExt cx="4935" cy="2401"/>
          </a:xfrm>
        </p:grpSpPr>
        <p:sp>
          <p:nvSpPr>
            <p:cNvPr id="159" name="Rectangle 16"/>
            <p:cNvSpPr>
              <a:spLocks/>
            </p:cNvSpPr>
            <p:nvPr/>
          </p:nvSpPr>
          <p:spPr bwMode="auto">
            <a:xfrm>
              <a:off x="-17" y="363"/>
              <a:ext cx="4256"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dirty="0" smtClean="0">
                  <a:solidFill>
                    <a:schemeClr val="tx1">
                      <a:lumMod val="85000"/>
                      <a:lumOff val="15000"/>
                    </a:schemeClr>
                  </a:solidFill>
                  <a:latin typeface="+mj-lt"/>
                  <a:ea typeface="Roboto" panose="02000000000000000000" pitchFamily="2" charset="0"/>
                  <a:cs typeface="Lato Light" charset="0"/>
                  <a:sym typeface="Lato Light" charset="0"/>
                </a:rPr>
                <a:t>Gently nurture a prospect through the sales process, provide important data and drive the prospect to your Website. Campaign response generally occurs within 48 hours.</a:t>
              </a:r>
              <a:endParaRPr lang="en-US" sz="1400" dirty="0">
                <a:solidFill>
                  <a:schemeClr val="tx1">
                    <a:lumMod val="85000"/>
                    <a:lumOff val="15000"/>
                  </a:schemeClr>
                </a:solidFill>
                <a:latin typeface="+mj-lt"/>
                <a:ea typeface="Roboto" panose="02000000000000000000" pitchFamily="2" charset="0"/>
                <a:cs typeface="Lato Light" charset="0"/>
                <a:sym typeface="Lato Light" charset="0"/>
              </a:endParaRPr>
            </a:p>
          </p:txBody>
        </p:sp>
        <p:sp>
          <p:nvSpPr>
            <p:cNvPr id="160" name="Rectangle 17"/>
            <p:cNvSpPr>
              <a:spLocks/>
            </p:cNvSpPr>
            <p:nvPr/>
          </p:nvSpPr>
          <p:spPr bwMode="auto">
            <a:xfrm>
              <a:off x="-17" y="-142"/>
              <a:ext cx="40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b="1" dirty="0" smtClean="0">
                  <a:solidFill>
                    <a:srgbClr val="12B9DD"/>
                  </a:solidFill>
                  <a:latin typeface="+mj-lt"/>
                  <a:ea typeface="Roboto" panose="02000000000000000000" pitchFamily="2" charset="0"/>
                  <a:cs typeface="Bebas Neue" charset="0"/>
                  <a:sym typeface="Bebas Neue" charset="0"/>
                </a:rPr>
                <a:t>Driving More Sales Conversions</a:t>
              </a:r>
              <a:endParaRPr lang="en-US" b="1" dirty="0">
                <a:solidFill>
                  <a:srgbClr val="12B9DD"/>
                </a:solidFill>
                <a:latin typeface="+mj-lt"/>
                <a:ea typeface="Roboto" panose="02000000000000000000" pitchFamily="2" charset="0"/>
                <a:cs typeface="Bebas Neue" charset="0"/>
                <a:sym typeface="Bebas Neue" charset="0"/>
              </a:endParaRPr>
            </a:p>
          </p:txBody>
        </p:sp>
        <p:grpSp>
          <p:nvGrpSpPr>
            <p:cNvPr id="161" name="Group 18"/>
            <p:cNvGrpSpPr>
              <a:grpSpLocks/>
            </p:cNvGrpSpPr>
            <p:nvPr/>
          </p:nvGrpSpPr>
          <p:grpSpPr bwMode="auto">
            <a:xfrm>
              <a:off x="-696" y="-118"/>
              <a:ext cx="552" cy="525"/>
              <a:chOff x="-696" y="-236"/>
              <a:chExt cx="552" cy="525"/>
            </a:xfrm>
          </p:grpSpPr>
          <p:sp>
            <p:nvSpPr>
              <p:cNvPr id="162" name="Oval 19"/>
              <p:cNvSpPr>
                <a:spLocks/>
              </p:cNvSpPr>
              <p:nvPr/>
            </p:nvSpPr>
            <p:spPr bwMode="auto">
              <a:xfrm>
                <a:off x="-635" y="-236"/>
                <a:ext cx="488" cy="488"/>
              </a:xfrm>
              <a:prstGeom prst="ellipse">
                <a:avLst/>
              </a:prstGeom>
              <a:solidFill>
                <a:schemeClr val="tx1">
                  <a:lumMod val="95000"/>
                  <a:lumOff val="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63" name="Rectangle 20"/>
              <p:cNvSpPr>
                <a:spLocks/>
              </p:cNvSpPr>
              <p:nvPr/>
            </p:nvSpPr>
            <p:spPr bwMode="auto">
              <a:xfrm>
                <a:off x="-696" y="-159"/>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70000"/>
                  </a:lnSpc>
                </a:pPr>
                <a:r>
                  <a:rPr lang="en-US" sz="1500" b="1" dirty="0">
                    <a:solidFill>
                      <a:srgbClr val="FFFFFF"/>
                    </a:solidFill>
                    <a:latin typeface="Arial" panose="020B0604020202020204" pitchFamily="34" charset="0"/>
                    <a:ea typeface="ＭＳ Ｐゴシック" charset="0"/>
                    <a:cs typeface="Arial" panose="020B0604020202020204" pitchFamily="34" charset="0"/>
                    <a:sym typeface="Bebas Neue" charset="0"/>
                  </a:rPr>
                  <a:t>3</a:t>
                </a:r>
              </a:p>
            </p:txBody>
          </p:sp>
        </p:grpSp>
      </p:grpSp>
      <p:grpSp>
        <p:nvGrpSpPr>
          <p:cNvPr id="164" name="Group 15"/>
          <p:cNvGrpSpPr>
            <a:grpSpLocks/>
          </p:cNvGrpSpPr>
          <p:nvPr/>
        </p:nvGrpSpPr>
        <p:grpSpPr bwMode="auto">
          <a:xfrm>
            <a:off x="1931237" y="4084150"/>
            <a:ext cx="3544726" cy="1696899"/>
            <a:chOff x="-696" y="-142"/>
            <a:chExt cx="4932" cy="2361"/>
          </a:xfrm>
        </p:grpSpPr>
        <p:sp>
          <p:nvSpPr>
            <p:cNvPr id="165" name="Rectangle 16"/>
            <p:cNvSpPr>
              <a:spLocks/>
            </p:cNvSpPr>
            <p:nvPr/>
          </p:nvSpPr>
          <p:spPr bwMode="auto">
            <a:xfrm>
              <a:off x="-20" y="323"/>
              <a:ext cx="4256"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dirty="0" smtClean="0">
                  <a:solidFill>
                    <a:schemeClr val="tx1">
                      <a:lumMod val="85000"/>
                      <a:lumOff val="15000"/>
                    </a:schemeClr>
                  </a:solidFill>
                  <a:latin typeface="+mj-lt"/>
                  <a:ea typeface="Roboto" panose="02000000000000000000" pitchFamily="2" charset="0"/>
                  <a:cs typeface="Lato Light" charset="0"/>
                  <a:sym typeface="Lato Light" charset="0"/>
                </a:rPr>
                <a:t>Segment email list based on customer’s behavior based on their purchase history or actions. Globally reach to targeted audience who are really interested in your product &amp; services.</a:t>
              </a:r>
              <a:endParaRPr lang="en-US" sz="1400" dirty="0">
                <a:solidFill>
                  <a:schemeClr val="tx1">
                    <a:lumMod val="85000"/>
                    <a:lumOff val="15000"/>
                  </a:schemeClr>
                </a:solidFill>
                <a:latin typeface="+mj-lt"/>
                <a:ea typeface="Roboto" panose="02000000000000000000" pitchFamily="2" charset="0"/>
                <a:cs typeface="Lato Light" charset="0"/>
                <a:sym typeface="Lato Light" charset="0"/>
              </a:endParaRPr>
            </a:p>
          </p:txBody>
        </p:sp>
        <p:sp>
          <p:nvSpPr>
            <p:cNvPr id="166" name="Rectangle 17"/>
            <p:cNvSpPr>
              <a:spLocks/>
            </p:cNvSpPr>
            <p:nvPr/>
          </p:nvSpPr>
          <p:spPr bwMode="auto">
            <a:xfrm>
              <a:off x="-17" y="-142"/>
              <a:ext cx="40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b="1" dirty="0" smtClean="0">
                  <a:solidFill>
                    <a:srgbClr val="12B9DD"/>
                  </a:solidFill>
                  <a:latin typeface="+mj-lt"/>
                  <a:ea typeface="Roboto" panose="02000000000000000000" pitchFamily="2" charset="0"/>
                  <a:cs typeface="Bebas Neue" charset="0"/>
                  <a:sym typeface="Bebas Neue" charset="0"/>
                </a:rPr>
                <a:t>Targeted Global Reach</a:t>
              </a:r>
              <a:endParaRPr lang="en-US" b="1" dirty="0">
                <a:solidFill>
                  <a:srgbClr val="12B9DD"/>
                </a:solidFill>
                <a:latin typeface="+mj-lt"/>
                <a:ea typeface="Roboto" panose="02000000000000000000" pitchFamily="2" charset="0"/>
                <a:cs typeface="Bebas Neue" charset="0"/>
                <a:sym typeface="Bebas Neue" charset="0"/>
              </a:endParaRPr>
            </a:p>
          </p:txBody>
        </p:sp>
        <p:grpSp>
          <p:nvGrpSpPr>
            <p:cNvPr id="167" name="Group 18"/>
            <p:cNvGrpSpPr>
              <a:grpSpLocks/>
            </p:cNvGrpSpPr>
            <p:nvPr/>
          </p:nvGrpSpPr>
          <p:grpSpPr bwMode="auto">
            <a:xfrm>
              <a:off x="-696" y="-118"/>
              <a:ext cx="552" cy="525"/>
              <a:chOff x="-696" y="-236"/>
              <a:chExt cx="552" cy="525"/>
            </a:xfrm>
          </p:grpSpPr>
          <p:sp>
            <p:nvSpPr>
              <p:cNvPr id="168" name="Oval 19"/>
              <p:cNvSpPr>
                <a:spLocks/>
              </p:cNvSpPr>
              <p:nvPr/>
            </p:nvSpPr>
            <p:spPr bwMode="auto">
              <a:xfrm>
                <a:off x="-635" y="-236"/>
                <a:ext cx="488" cy="488"/>
              </a:xfrm>
              <a:prstGeom prst="ellipse">
                <a:avLst/>
              </a:prstGeom>
              <a:solidFill>
                <a:schemeClr val="tx1">
                  <a:lumMod val="95000"/>
                  <a:lumOff val="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69" name="Rectangle 20"/>
              <p:cNvSpPr>
                <a:spLocks/>
              </p:cNvSpPr>
              <p:nvPr/>
            </p:nvSpPr>
            <p:spPr bwMode="auto">
              <a:xfrm>
                <a:off x="-696" y="-159"/>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70000"/>
                  </a:lnSpc>
                </a:pPr>
                <a:r>
                  <a:rPr lang="en-US" sz="1500" b="1" dirty="0">
                    <a:solidFill>
                      <a:srgbClr val="FFFFFF"/>
                    </a:solidFill>
                    <a:latin typeface="Arial" panose="020B0604020202020204" pitchFamily="34" charset="0"/>
                    <a:ea typeface="ＭＳ Ｐゴシック" charset="0"/>
                    <a:cs typeface="Arial" panose="020B0604020202020204" pitchFamily="34" charset="0"/>
                    <a:sym typeface="Bebas Neue" charset="0"/>
                  </a:rPr>
                  <a:t>4</a:t>
                </a:r>
              </a:p>
            </p:txBody>
          </p:sp>
        </p:grpSp>
      </p:grpSp>
      <p:grpSp>
        <p:nvGrpSpPr>
          <p:cNvPr id="170" name="Group 15"/>
          <p:cNvGrpSpPr>
            <a:grpSpLocks/>
          </p:cNvGrpSpPr>
          <p:nvPr/>
        </p:nvGrpSpPr>
        <p:grpSpPr bwMode="auto">
          <a:xfrm>
            <a:off x="6276814" y="4092859"/>
            <a:ext cx="3541132" cy="1704086"/>
            <a:chOff x="-696" y="-142"/>
            <a:chExt cx="4927" cy="2371"/>
          </a:xfrm>
        </p:grpSpPr>
        <p:sp>
          <p:nvSpPr>
            <p:cNvPr id="171" name="Rectangle 16"/>
            <p:cNvSpPr>
              <a:spLocks/>
            </p:cNvSpPr>
            <p:nvPr/>
          </p:nvSpPr>
          <p:spPr bwMode="auto">
            <a:xfrm>
              <a:off x="-25" y="333"/>
              <a:ext cx="4256"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dirty="0" smtClean="0">
                  <a:solidFill>
                    <a:schemeClr val="tx1">
                      <a:lumMod val="85000"/>
                      <a:lumOff val="15000"/>
                    </a:schemeClr>
                  </a:solidFill>
                  <a:latin typeface="+mj-lt"/>
                  <a:ea typeface="Roboto" panose="02000000000000000000" pitchFamily="2" charset="0"/>
                  <a:cs typeface="Lato Light" charset="0"/>
                  <a:sym typeface="Lato Light" charset="0"/>
                </a:rPr>
                <a:t>Most types of marketing and advertising are difficult to measure but with email, everything can be tracked. Get valuable feedback as you strive to grow your business.</a:t>
              </a:r>
              <a:endParaRPr lang="en-US" sz="1400" dirty="0">
                <a:solidFill>
                  <a:schemeClr val="tx1">
                    <a:lumMod val="85000"/>
                    <a:lumOff val="15000"/>
                  </a:schemeClr>
                </a:solidFill>
                <a:latin typeface="+mj-lt"/>
                <a:ea typeface="Roboto" panose="02000000000000000000" pitchFamily="2" charset="0"/>
                <a:cs typeface="Lato Light" charset="0"/>
                <a:sym typeface="Lato Light" charset="0"/>
              </a:endParaRPr>
            </a:p>
          </p:txBody>
        </p:sp>
        <p:sp>
          <p:nvSpPr>
            <p:cNvPr id="172" name="Rectangle 17"/>
            <p:cNvSpPr>
              <a:spLocks/>
            </p:cNvSpPr>
            <p:nvPr/>
          </p:nvSpPr>
          <p:spPr bwMode="auto">
            <a:xfrm>
              <a:off x="-17" y="-142"/>
              <a:ext cx="40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80000"/>
                </a:lnSpc>
              </a:pPr>
              <a:r>
                <a:rPr lang="en-US" b="1" dirty="0" smtClean="0">
                  <a:solidFill>
                    <a:srgbClr val="12B9DD"/>
                  </a:solidFill>
                  <a:latin typeface="+mj-lt"/>
                  <a:ea typeface="Roboto" panose="02000000000000000000" pitchFamily="2" charset="0"/>
                  <a:cs typeface="Bebas Neue" charset="0"/>
                  <a:sym typeface="Bebas Neue" charset="0"/>
                </a:rPr>
                <a:t>Improving Tracking &amp; Feedback</a:t>
              </a:r>
              <a:endParaRPr lang="en-US" b="1" dirty="0">
                <a:solidFill>
                  <a:srgbClr val="12B9DD"/>
                </a:solidFill>
                <a:latin typeface="+mj-lt"/>
                <a:ea typeface="Roboto" panose="02000000000000000000" pitchFamily="2" charset="0"/>
                <a:cs typeface="Bebas Neue" charset="0"/>
                <a:sym typeface="Bebas Neue" charset="0"/>
              </a:endParaRPr>
            </a:p>
          </p:txBody>
        </p:sp>
        <p:grpSp>
          <p:nvGrpSpPr>
            <p:cNvPr id="173" name="Group 18"/>
            <p:cNvGrpSpPr>
              <a:grpSpLocks/>
            </p:cNvGrpSpPr>
            <p:nvPr/>
          </p:nvGrpSpPr>
          <p:grpSpPr bwMode="auto">
            <a:xfrm>
              <a:off x="-696" y="-118"/>
              <a:ext cx="552" cy="525"/>
              <a:chOff x="-696" y="-236"/>
              <a:chExt cx="552" cy="525"/>
            </a:xfrm>
          </p:grpSpPr>
          <p:sp>
            <p:nvSpPr>
              <p:cNvPr id="174" name="Oval 19"/>
              <p:cNvSpPr>
                <a:spLocks/>
              </p:cNvSpPr>
              <p:nvPr/>
            </p:nvSpPr>
            <p:spPr bwMode="auto">
              <a:xfrm>
                <a:off x="-635" y="-236"/>
                <a:ext cx="488" cy="488"/>
              </a:xfrm>
              <a:prstGeom prst="ellipse">
                <a:avLst/>
              </a:prstGeom>
              <a:solidFill>
                <a:schemeClr val="tx1">
                  <a:lumMod val="95000"/>
                  <a:lumOff val="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75" name="Rectangle 20"/>
              <p:cNvSpPr>
                <a:spLocks/>
              </p:cNvSpPr>
              <p:nvPr/>
            </p:nvSpPr>
            <p:spPr bwMode="auto">
              <a:xfrm>
                <a:off x="-696" y="-159"/>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lnSpc>
                    <a:spcPct val="70000"/>
                  </a:lnSpc>
                </a:pPr>
                <a:r>
                  <a:rPr lang="en-US" sz="1500" b="1" dirty="0">
                    <a:solidFill>
                      <a:srgbClr val="FFFFFF"/>
                    </a:solidFill>
                    <a:latin typeface="Arial" panose="020B0604020202020204" pitchFamily="34" charset="0"/>
                    <a:ea typeface="ＭＳ Ｐゴシック" charset="0"/>
                    <a:cs typeface="Arial" panose="020B0604020202020204" pitchFamily="34" charset="0"/>
                    <a:sym typeface="Bebas Neue" charset="0"/>
                  </a:rPr>
                  <a:t>5</a:t>
                </a:r>
              </a:p>
            </p:txBody>
          </p:sp>
        </p:grpSp>
      </p:grpSp>
      <p:pic>
        <p:nvPicPr>
          <p:cNvPr id="1026" name="Picture 2" descr="C:\Users\I Dreambiz\Desktop\main_logo.png"/>
          <p:cNvPicPr>
            <a:picLocks noChangeAspect="1" noChangeArrowheads="1"/>
          </p:cNvPicPr>
          <p:nvPr/>
        </p:nvPicPr>
        <p:blipFill>
          <a:blip r:embed="rId2"/>
          <a:srcRect/>
          <a:stretch>
            <a:fillRect/>
          </a:stretch>
        </p:blipFill>
        <p:spPr bwMode="auto">
          <a:xfrm>
            <a:off x="230868" y="6558824"/>
            <a:ext cx="880348" cy="286113"/>
          </a:xfrm>
          <a:prstGeom prst="rect">
            <a:avLst/>
          </a:prstGeom>
          <a:noFill/>
        </p:spPr>
      </p:pic>
    </p:spTree>
    <p:extLst>
      <p:ext uri="{BB962C8B-B14F-4D97-AF65-F5344CB8AC3E}">
        <p14:creationId xmlns:p14="http://schemas.microsoft.com/office/powerpoint/2010/main" val="380523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fill="hold"/>
                                        <p:tgtEl>
                                          <p:spTgt spid="38"/>
                                        </p:tgtEl>
                                        <p:attrNameLst>
                                          <p:attrName>ppt_x</p:attrName>
                                        </p:attrNameLst>
                                      </p:cBhvr>
                                      <p:tavLst>
                                        <p:tav tm="0">
                                          <p:val>
                                            <p:strVal val="1+#ppt_w/2"/>
                                          </p:val>
                                        </p:tav>
                                        <p:tav tm="100000">
                                          <p:val>
                                            <p:strVal val="#ppt_x"/>
                                          </p:val>
                                        </p:tav>
                                      </p:tavLst>
                                    </p:anim>
                                    <p:anim calcmode="lin" valueType="num">
                                      <p:cBhvr additive="base">
                                        <p:cTn id="11" dur="500" fill="hold"/>
                                        <p:tgtEl>
                                          <p:spTgt spid="3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2000"/>
                                        <p:tgtEl>
                                          <p:spTgt spid="1026"/>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left)">
                                      <p:cBhvr>
                                        <p:cTn id="33" dur="1000"/>
                                        <p:tgtEl>
                                          <p:spTgt spid="152"/>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wipe(left)">
                                      <p:cBhvr>
                                        <p:cTn id="37" dur="1000"/>
                                        <p:tgtEl>
                                          <p:spTgt spid="158"/>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164"/>
                                        </p:tgtEl>
                                        <p:attrNameLst>
                                          <p:attrName>style.visibility</p:attrName>
                                        </p:attrNameLst>
                                      </p:cBhvr>
                                      <p:to>
                                        <p:strVal val="visible"/>
                                      </p:to>
                                    </p:set>
                                    <p:animEffect transition="in" filter="wipe(left)">
                                      <p:cBhvr>
                                        <p:cTn id="41" dur="1000"/>
                                        <p:tgtEl>
                                          <p:spTgt spid="164"/>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170"/>
                                        </p:tgtEl>
                                        <p:attrNameLst>
                                          <p:attrName>style.visibility</p:attrName>
                                        </p:attrNameLst>
                                      </p:cBhvr>
                                      <p:to>
                                        <p:strVal val="visible"/>
                                      </p:to>
                                    </p:set>
                                    <p:animEffect transition="in" filter="wipe(left)">
                                      <p:cBhvr>
                                        <p:cTn id="45" dur="1000"/>
                                        <p:tgtEl>
                                          <p:spTgt spid="170"/>
                                        </p:tgtEl>
                                      </p:cBhvr>
                                    </p:animEffect>
                                  </p:childTnLst>
                                </p:cTn>
                              </p:par>
                              <p:par>
                                <p:cTn id="46" presetID="2" presetClass="entr" presetSubtype="8" fill="hold" grpId="0" nodeType="withEffect">
                                  <p:stCondLst>
                                    <p:cond delay="2500"/>
                                  </p:stCondLst>
                                  <p:childTnLst>
                                    <p:set>
                                      <p:cBhvr>
                                        <p:cTn id="47" dur="1" fill="hold">
                                          <p:stCondLst>
                                            <p:cond delay="0"/>
                                          </p:stCondLst>
                                        </p:cTn>
                                        <p:tgtEl>
                                          <p:spTgt spid="138"/>
                                        </p:tgtEl>
                                        <p:attrNameLst>
                                          <p:attrName>style.visibility</p:attrName>
                                        </p:attrNameLst>
                                      </p:cBhvr>
                                      <p:to>
                                        <p:strVal val="visible"/>
                                      </p:to>
                                    </p:set>
                                    <p:anim calcmode="lin" valueType="num">
                                      <p:cBhvr additive="base">
                                        <p:cTn id="48" dur="500" fill="hold"/>
                                        <p:tgtEl>
                                          <p:spTgt spid="138"/>
                                        </p:tgtEl>
                                        <p:attrNameLst>
                                          <p:attrName>ppt_x</p:attrName>
                                        </p:attrNameLst>
                                      </p:cBhvr>
                                      <p:tavLst>
                                        <p:tav tm="0">
                                          <p:val>
                                            <p:strVal val="0-#ppt_w/2"/>
                                          </p:val>
                                        </p:tav>
                                        <p:tav tm="100000">
                                          <p:val>
                                            <p:strVal val="#ppt_x"/>
                                          </p:val>
                                        </p:tav>
                                      </p:tavLst>
                                    </p:anim>
                                    <p:anim calcmode="lin" valueType="num">
                                      <p:cBhvr additive="base">
                                        <p:cTn id="49"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1" grpId="0" animBg="1"/>
      <p:bldP spid="23" grpId="0"/>
      <p:bldP spid="1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484362" y="2201946"/>
            <a:ext cx="2307771" cy="3025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C:\Users\I Dreambiz\Desktop\email.png"/>
          <p:cNvPicPr>
            <a:picLocks noChangeAspect="1" noChangeArrowheads="1"/>
          </p:cNvPicPr>
          <p:nvPr/>
        </p:nvPicPr>
        <p:blipFill>
          <a:blip r:embed="rId2"/>
          <a:srcRect/>
          <a:stretch>
            <a:fillRect/>
          </a:stretch>
        </p:blipFill>
        <p:spPr bwMode="auto">
          <a:xfrm>
            <a:off x="6457950" y="2202347"/>
            <a:ext cx="2331226" cy="3019010"/>
          </a:xfrm>
          <a:prstGeom prst="rect">
            <a:avLst/>
          </a:prstGeom>
          <a:noFill/>
        </p:spPr>
      </p:pic>
      <p:sp>
        <p:nvSpPr>
          <p:cNvPr id="9" name="Rectangle 8"/>
          <p:cNvSpPr/>
          <p:nvPr/>
        </p:nvSpPr>
        <p:spPr>
          <a:xfrm>
            <a:off x="-1" y="6493506"/>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87671" y="2207876"/>
            <a:ext cx="2307771" cy="267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782378" y="2207875"/>
            <a:ext cx="2637761" cy="48098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3038528" y="2253186"/>
            <a:ext cx="2061030" cy="39213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800" b="1" dirty="0" smtClean="0">
                <a:solidFill>
                  <a:schemeClr val="bg1"/>
                </a:solidFill>
                <a:latin typeface="+mj-lt"/>
                <a:ea typeface="Roboto" panose="02000000000000000000" pitchFamily="2" charset="0"/>
              </a:rPr>
              <a:t>DRIP CAMPAIGNS</a:t>
            </a:r>
            <a:endParaRPr lang="en-US" sz="1800" b="1" dirty="0">
              <a:solidFill>
                <a:schemeClr val="bg1"/>
              </a:solidFill>
              <a:latin typeface="+mj-lt"/>
              <a:ea typeface="Roboto" panose="02000000000000000000" pitchFamily="2" charset="0"/>
            </a:endParaRPr>
          </a:p>
        </p:txBody>
      </p:sp>
      <p:sp>
        <p:nvSpPr>
          <p:cNvPr id="18" name="Rectangle 17"/>
          <p:cNvSpPr/>
          <p:nvPr/>
        </p:nvSpPr>
        <p:spPr>
          <a:xfrm>
            <a:off x="8779071" y="2201945"/>
            <a:ext cx="3066860" cy="48098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8879218" y="2247256"/>
            <a:ext cx="2927523" cy="39213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800" b="1" dirty="0" smtClean="0">
                <a:solidFill>
                  <a:schemeClr val="bg1"/>
                </a:solidFill>
                <a:latin typeface="+mj-lt"/>
                <a:ea typeface="Roboto" panose="02000000000000000000" pitchFamily="2" charset="0"/>
              </a:rPr>
              <a:t>ENGAGE EMAIL MARKETING</a:t>
            </a:r>
            <a:endParaRPr lang="en-US" sz="1800" b="1" dirty="0">
              <a:solidFill>
                <a:schemeClr val="bg1"/>
              </a:solidFill>
              <a:latin typeface="+mj-lt"/>
              <a:ea typeface="Roboto" panose="02000000000000000000" pitchFamily="2" charset="0"/>
            </a:endParaRPr>
          </a:p>
        </p:txBody>
      </p:sp>
      <p:sp>
        <p:nvSpPr>
          <p:cNvPr id="20" name="Content Placeholder 2"/>
          <p:cNvSpPr txBox="1">
            <a:spLocks/>
          </p:cNvSpPr>
          <p:nvPr/>
        </p:nvSpPr>
        <p:spPr>
          <a:xfrm>
            <a:off x="2804150" y="2681284"/>
            <a:ext cx="2748511" cy="227502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dirty="0" smtClean="0">
                <a:latin typeface="+mj-lt"/>
                <a:ea typeface="Roboto" panose="02000000000000000000" pitchFamily="2" charset="0"/>
                <a:cs typeface="Arial" panose="020B0604020202020204" pitchFamily="34" charset="0"/>
              </a:rPr>
              <a:t>In 2015, Drip Campaigns are really playing an important role in nurturing leads and converting it to sales. People love to see your stuff before ordering your services this is where Drip Marketing comes in.</a:t>
            </a:r>
            <a:endParaRPr lang="en-US" sz="1600" b="1" dirty="0">
              <a:latin typeface="+mj-lt"/>
              <a:ea typeface="Roboto" panose="02000000000000000000" pitchFamily="2" charset="0"/>
              <a:cs typeface="Arial" panose="020B0604020202020204" pitchFamily="34" charset="0"/>
            </a:endParaRPr>
          </a:p>
        </p:txBody>
      </p:sp>
      <p:sp>
        <p:nvSpPr>
          <p:cNvPr id="21" name="Content Placeholder 2"/>
          <p:cNvSpPr txBox="1">
            <a:spLocks/>
          </p:cNvSpPr>
          <p:nvPr/>
        </p:nvSpPr>
        <p:spPr>
          <a:xfrm>
            <a:off x="8920297" y="2681283"/>
            <a:ext cx="2748513" cy="250694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dirty="0" smtClean="0">
                <a:latin typeface="+mj-lt"/>
                <a:ea typeface="Roboto" panose="02000000000000000000" pitchFamily="2" charset="0"/>
                <a:cs typeface="Arial" panose="020B0604020202020204" pitchFamily="34" charset="0"/>
              </a:rPr>
              <a:t>Engage Email Marketing is an another way to stay in touch with your audience. Businesses are sharing regular contents with their subscribers like blogs, webinars, events etc. in order to engage them with their product and services.</a:t>
            </a:r>
            <a:endParaRPr lang="en-US" sz="1600" b="1" dirty="0">
              <a:latin typeface="+mj-lt"/>
              <a:ea typeface="Roboto" panose="02000000000000000000" pitchFamily="2" charset="0"/>
              <a:cs typeface="Arial" panose="020B0604020202020204" pitchFamily="34" charset="0"/>
            </a:endParaRPr>
          </a:p>
        </p:txBody>
      </p:sp>
      <p:cxnSp>
        <p:nvCxnSpPr>
          <p:cNvPr id="22" name="Straight Connector 21"/>
          <p:cNvCxnSpPr/>
          <p:nvPr/>
        </p:nvCxnSpPr>
        <p:spPr>
          <a:xfrm>
            <a:off x="1442594" y="5803511"/>
            <a:ext cx="9318171"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26" name="Rectangle 25"/>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2664950" y="389460"/>
            <a:ext cx="6936249" cy="71408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400" dirty="0" smtClean="0">
                <a:solidFill>
                  <a:schemeClr val="bg1">
                    <a:lumMod val="95000"/>
                  </a:schemeClr>
                </a:solidFill>
                <a:latin typeface="+mj-lt"/>
                <a:ea typeface="Roboto" panose="02000000000000000000" pitchFamily="2" charset="0"/>
              </a:rPr>
              <a:t>What is REALLY Working in </a:t>
            </a:r>
            <a:r>
              <a:rPr lang="en-US" sz="3400" dirty="0" smtClean="0">
                <a:solidFill>
                  <a:schemeClr val="tx1">
                    <a:lumMod val="95000"/>
                    <a:lumOff val="5000"/>
                  </a:schemeClr>
                </a:solidFill>
                <a:latin typeface="+mj-lt"/>
                <a:ea typeface="Roboto" panose="02000000000000000000" pitchFamily="2" charset="0"/>
              </a:rPr>
              <a:t>2015</a:t>
            </a:r>
            <a:endParaRPr lang="en-US" sz="3400" dirty="0">
              <a:solidFill>
                <a:schemeClr val="tx1">
                  <a:lumMod val="95000"/>
                  <a:lumOff val="5000"/>
                </a:schemeClr>
              </a:solidFill>
              <a:latin typeface="+mj-lt"/>
              <a:ea typeface="Roboto" panose="02000000000000000000" pitchFamily="2" charset="0"/>
            </a:endParaRPr>
          </a:p>
        </p:txBody>
      </p:sp>
      <p:pic>
        <p:nvPicPr>
          <p:cNvPr id="29" name="Picture 2" descr="C:\Users\I Dreambiz\Desktop\main_logo.png"/>
          <p:cNvPicPr>
            <a:picLocks noChangeAspect="1" noChangeArrowheads="1"/>
          </p:cNvPicPr>
          <p:nvPr/>
        </p:nvPicPr>
        <p:blipFill>
          <a:blip r:embed="rId3"/>
          <a:srcRect/>
          <a:stretch>
            <a:fillRect/>
          </a:stretch>
        </p:blipFill>
        <p:spPr bwMode="auto">
          <a:xfrm>
            <a:off x="230868" y="6545761"/>
            <a:ext cx="880348" cy="286113"/>
          </a:xfrm>
          <a:prstGeom prst="rect">
            <a:avLst/>
          </a:prstGeom>
          <a:noFill/>
        </p:spPr>
      </p:pic>
      <p:pic>
        <p:nvPicPr>
          <p:cNvPr id="1028" name="Picture 4" descr="C:\Users\I Dreambiz\Desktop\icon_drip_marketing1.png"/>
          <p:cNvPicPr>
            <a:picLocks noChangeAspect="1" noChangeArrowheads="1"/>
          </p:cNvPicPr>
          <p:nvPr/>
        </p:nvPicPr>
        <p:blipFill>
          <a:blip r:embed="rId4"/>
          <a:srcRect/>
          <a:stretch>
            <a:fillRect/>
          </a:stretch>
        </p:blipFill>
        <p:spPr bwMode="auto">
          <a:xfrm>
            <a:off x="664680" y="2201031"/>
            <a:ext cx="1909207" cy="2662517"/>
          </a:xfrm>
          <a:prstGeom prst="rect">
            <a:avLst/>
          </a:prstGeom>
          <a:noFill/>
        </p:spPr>
      </p:pic>
    </p:spTree>
    <p:extLst>
      <p:ext uri="{BB962C8B-B14F-4D97-AF65-F5344CB8AC3E}">
        <p14:creationId xmlns:p14="http://schemas.microsoft.com/office/powerpoint/2010/main" val="155655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1+#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1000"/>
                                        <p:tgtEl>
                                          <p:spTgt spid="27"/>
                                        </p:tgtEl>
                                      </p:cBhvr>
                                    </p:animEffect>
                                  </p:childTnLst>
                                </p:cTn>
                              </p:par>
                              <p:par>
                                <p:cTn id="16" presetID="2" presetClass="entr" presetSubtype="4" fill="hold" grpId="0" nodeType="withEffect">
                                  <p:stCondLst>
                                    <p:cond delay="24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stCondLst>
                                    <p:cond delay="29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90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2000"/>
                                        <p:tgtEl>
                                          <p:spTgt spid="1028"/>
                                        </p:tgtEl>
                                      </p:cBhvr>
                                    </p:animEffect>
                                  </p:childTnLst>
                                </p:cTn>
                              </p:par>
                              <p:par>
                                <p:cTn id="27" presetID="10" presetClass="entr" presetSubtype="0" fill="hold" nodeType="withEffect">
                                  <p:stCondLst>
                                    <p:cond delay="290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2000"/>
                                        <p:tgtEl>
                                          <p:spTgt spid="1030"/>
                                        </p:tgtEl>
                                      </p:cBhvr>
                                    </p:animEffect>
                                  </p:childTnLst>
                                </p:cTn>
                              </p:par>
                              <p:par>
                                <p:cTn id="30" presetID="22" presetClass="entr" presetSubtype="1" fill="hold" nodeType="withEffect">
                                  <p:stCondLst>
                                    <p:cond delay="390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 presetClass="entr" presetSubtype="4" fill="hold" nodeType="withEffect">
                                  <p:stCondLst>
                                    <p:cond delay="24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2" fill="hold" nodeType="withEffect">
                                  <p:stCondLst>
                                    <p:cond delay="29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2" presetClass="entr" presetSubtype="1" fill="hold" nodeType="withEffect">
                                  <p:stCondLst>
                                    <p:cond delay="390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8" fill="hold" nodeType="withEffect">
                                  <p:stCondLst>
                                    <p:cond delay="390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par>
                                <p:cTn id="47" presetID="22" presetClass="entr" presetSubtype="8" fill="hold" nodeType="withEffect">
                                  <p:stCondLst>
                                    <p:cond delay="390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par>
                                <p:cTn id="50" presetID="2" presetClass="entr" presetSubtype="4" fill="hold" nodeType="withEffect">
                                  <p:stCondLst>
                                    <p:cond delay="475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575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50622" y="2228449"/>
            <a:ext cx="2307771" cy="275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C:\Users\I Dreambiz\Desktop\Images\video-email-marketing.png"/>
          <p:cNvPicPr>
            <a:picLocks noChangeAspect="1" noChangeArrowheads="1"/>
          </p:cNvPicPr>
          <p:nvPr/>
        </p:nvPicPr>
        <p:blipFill>
          <a:blip r:embed="rId2"/>
          <a:srcRect/>
          <a:stretch>
            <a:fillRect/>
          </a:stretch>
        </p:blipFill>
        <p:spPr bwMode="auto">
          <a:xfrm>
            <a:off x="6444076" y="2438397"/>
            <a:ext cx="2512782" cy="2782953"/>
          </a:xfrm>
          <a:prstGeom prst="rect">
            <a:avLst/>
          </a:prstGeom>
          <a:noFill/>
        </p:spPr>
      </p:pic>
      <p:sp>
        <p:nvSpPr>
          <p:cNvPr id="13" name="Rectangle 12"/>
          <p:cNvSpPr/>
          <p:nvPr/>
        </p:nvSpPr>
        <p:spPr>
          <a:xfrm>
            <a:off x="1086677" y="2234379"/>
            <a:ext cx="1841285" cy="2801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6493506"/>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a:off x="2914899" y="2234379"/>
            <a:ext cx="2863048" cy="48098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3065032" y="2279690"/>
            <a:ext cx="2580394" cy="39213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800" b="1" dirty="0" smtClean="0">
                <a:solidFill>
                  <a:schemeClr val="bg1"/>
                </a:solidFill>
                <a:latin typeface="+mj-lt"/>
                <a:ea typeface="Roboto" panose="02000000000000000000" pitchFamily="2" charset="0"/>
              </a:rPr>
              <a:t>ECOMMERCE MARKETING</a:t>
            </a:r>
            <a:endParaRPr lang="en-US" sz="1800" b="1" dirty="0">
              <a:solidFill>
                <a:schemeClr val="bg1"/>
              </a:solidFill>
              <a:latin typeface="+mj-lt"/>
              <a:ea typeface="Roboto" panose="02000000000000000000" pitchFamily="2" charset="0"/>
            </a:endParaRPr>
          </a:p>
        </p:txBody>
      </p:sp>
      <p:sp>
        <p:nvSpPr>
          <p:cNvPr id="18" name="Rectangle 17"/>
          <p:cNvSpPr/>
          <p:nvPr/>
        </p:nvSpPr>
        <p:spPr>
          <a:xfrm>
            <a:off x="8845331" y="2228449"/>
            <a:ext cx="2723816" cy="48098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9064747" y="2273760"/>
            <a:ext cx="2212852" cy="39213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800" b="1" dirty="0" smtClean="0">
                <a:solidFill>
                  <a:schemeClr val="bg1"/>
                </a:solidFill>
                <a:latin typeface="+mj-lt"/>
                <a:ea typeface="Roboto" panose="02000000000000000000" pitchFamily="2" charset="0"/>
              </a:rPr>
              <a:t>VIDEO EMAILS</a:t>
            </a:r>
            <a:endParaRPr lang="en-US" sz="1800" b="1" dirty="0">
              <a:solidFill>
                <a:schemeClr val="bg1"/>
              </a:solidFill>
              <a:latin typeface="+mj-lt"/>
              <a:ea typeface="Roboto" panose="02000000000000000000" pitchFamily="2" charset="0"/>
            </a:endParaRPr>
          </a:p>
        </p:txBody>
      </p:sp>
      <p:sp>
        <p:nvSpPr>
          <p:cNvPr id="20" name="Content Placeholder 2"/>
          <p:cNvSpPr txBox="1">
            <a:spLocks/>
          </p:cNvSpPr>
          <p:nvPr/>
        </p:nvSpPr>
        <p:spPr>
          <a:xfrm>
            <a:off x="3013945" y="2707788"/>
            <a:ext cx="2772710" cy="241114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dirty="0" smtClean="0">
                <a:latin typeface="+mj-lt"/>
                <a:ea typeface="Roboto" panose="02000000000000000000" pitchFamily="2" charset="0"/>
                <a:cs typeface="Arial" panose="020B0604020202020204" pitchFamily="34" charset="0"/>
              </a:rPr>
              <a:t>eCommerce portals gradually shifting to behavior based email campaigns. They track who abandoned cart in their store, what visitors are searching for, reselling products after last purchase, product review etc.</a:t>
            </a:r>
            <a:endParaRPr lang="en-US" sz="1600" b="1" dirty="0">
              <a:latin typeface="+mj-lt"/>
              <a:ea typeface="Roboto" panose="02000000000000000000" pitchFamily="2" charset="0"/>
              <a:cs typeface="Arial" panose="020B0604020202020204" pitchFamily="34" charset="0"/>
            </a:endParaRPr>
          </a:p>
        </p:txBody>
      </p:sp>
      <p:sp>
        <p:nvSpPr>
          <p:cNvPr id="21" name="Content Placeholder 2"/>
          <p:cNvSpPr txBox="1">
            <a:spLocks/>
          </p:cNvSpPr>
          <p:nvPr/>
        </p:nvSpPr>
        <p:spPr>
          <a:xfrm>
            <a:off x="8854038" y="2707787"/>
            <a:ext cx="2685524" cy="224852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dirty="0" smtClean="0">
                <a:latin typeface="+mj-lt"/>
                <a:ea typeface="Roboto" panose="02000000000000000000" pitchFamily="2" charset="0"/>
                <a:cs typeface="Arial" panose="020B0604020202020204" pitchFamily="34" charset="0"/>
              </a:rPr>
              <a:t>Use of Video within emails. Video plays a vital role when it comes to delivering information in most effective manner. These days Businesses using Video as a most favorable tool for building trust.</a:t>
            </a:r>
            <a:endParaRPr lang="en-US" sz="1600" b="1" dirty="0">
              <a:latin typeface="+mj-lt"/>
              <a:ea typeface="Roboto" panose="02000000000000000000" pitchFamily="2" charset="0"/>
              <a:cs typeface="Arial" panose="020B0604020202020204" pitchFamily="34" charset="0"/>
            </a:endParaRPr>
          </a:p>
        </p:txBody>
      </p:sp>
      <p:cxnSp>
        <p:nvCxnSpPr>
          <p:cNvPr id="22" name="Straight Connector 21"/>
          <p:cNvCxnSpPr/>
          <p:nvPr/>
        </p:nvCxnSpPr>
        <p:spPr>
          <a:xfrm>
            <a:off x="1349829" y="5803511"/>
            <a:ext cx="9318171"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26" name="Rectangle 25"/>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2664950" y="389460"/>
            <a:ext cx="6936249" cy="71408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400" dirty="0" smtClean="0">
                <a:solidFill>
                  <a:schemeClr val="bg1">
                    <a:lumMod val="95000"/>
                  </a:schemeClr>
                </a:solidFill>
                <a:latin typeface="+mj-lt"/>
                <a:ea typeface="Roboto" panose="02000000000000000000" pitchFamily="2" charset="0"/>
              </a:rPr>
              <a:t>What is REALLY Working in </a:t>
            </a:r>
            <a:r>
              <a:rPr lang="en-US" sz="3400" dirty="0" smtClean="0">
                <a:solidFill>
                  <a:schemeClr val="tx1">
                    <a:lumMod val="95000"/>
                    <a:lumOff val="5000"/>
                  </a:schemeClr>
                </a:solidFill>
                <a:latin typeface="+mj-lt"/>
                <a:ea typeface="Roboto" panose="02000000000000000000" pitchFamily="2" charset="0"/>
              </a:rPr>
              <a:t>2015</a:t>
            </a:r>
            <a:endParaRPr lang="en-US" sz="3400" dirty="0">
              <a:solidFill>
                <a:schemeClr val="tx1">
                  <a:lumMod val="95000"/>
                  <a:lumOff val="5000"/>
                </a:schemeClr>
              </a:solidFill>
              <a:latin typeface="+mj-lt"/>
              <a:ea typeface="Roboto" panose="02000000000000000000" pitchFamily="2" charset="0"/>
            </a:endParaRPr>
          </a:p>
        </p:txBody>
      </p:sp>
      <p:pic>
        <p:nvPicPr>
          <p:cNvPr id="29" name="Picture 2" descr="C:\Users\I Dreambiz\Desktop\main_logo.png"/>
          <p:cNvPicPr>
            <a:picLocks noChangeAspect="1" noChangeArrowheads="1"/>
          </p:cNvPicPr>
          <p:nvPr/>
        </p:nvPicPr>
        <p:blipFill>
          <a:blip r:embed="rId3"/>
          <a:srcRect/>
          <a:stretch>
            <a:fillRect/>
          </a:stretch>
        </p:blipFill>
        <p:spPr bwMode="auto">
          <a:xfrm>
            <a:off x="230868" y="6545761"/>
            <a:ext cx="880348" cy="286113"/>
          </a:xfrm>
          <a:prstGeom prst="rect">
            <a:avLst/>
          </a:prstGeom>
          <a:noFill/>
        </p:spPr>
      </p:pic>
      <p:pic>
        <p:nvPicPr>
          <p:cNvPr id="24" name="Picture 5" descr="C:\Users\I Dreambiz\Desktop\ecommerce1.png"/>
          <p:cNvPicPr>
            <a:picLocks noChangeAspect="1" noChangeArrowheads="1"/>
          </p:cNvPicPr>
          <p:nvPr/>
        </p:nvPicPr>
        <p:blipFill>
          <a:blip r:embed="rId4"/>
          <a:srcRect/>
          <a:stretch>
            <a:fillRect/>
          </a:stretch>
        </p:blipFill>
        <p:spPr bwMode="auto">
          <a:xfrm>
            <a:off x="291545" y="2252869"/>
            <a:ext cx="2689344" cy="3021493"/>
          </a:xfrm>
          <a:prstGeom prst="rect">
            <a:avLst/>
          </a:prstGeom>
          <a:noFill/>
        </p:spPr>
      </p:pic>
    </p:spTree>
    <p:extLst>
      <p:ext uri="{BB962C8B-B14F-4D97-AF65-F5344CB8AC3E}">
        <p14:creationId xmlns:p14="http://schemas.microsoft.com/office/powerpoint/2010/main" val="155655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1+#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1000"/>
                                        <p:tgtEl>
                                          <p:spTgt spid="27"/>
                                        </p:tgtEl>
                                      </p:cBhvr>
                                    </p:animEffect>
                                  </p:childTnLst>
                                </p:cTn>
                              </p:par>
                              <p:par>
                                <p:cTn id="16" presetID="2" presetClass="entr" presetSubtype="4" fill="hold" grpId="0" nodeType="withEffect">
                                  <p:stCondLst>
                                    <p:cond delay="24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stCondLst>
                                    <p:cond delay="29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390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 presetClass="entr" presetSubtype="4" fill="hold" nodeType="withEffect">
                                  <p:stCondLst>
                                    <p:cond delay="24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29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9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childTnLst>
                                </p:cTn>
                              </p:par>
                              <p:par>
                                <p:cTn id="38" presetID="10" presetClass="entr" presetSubtype="0" fill="hold" nodeType="withEffect">
                                  <p:stCondLst>
                                    <p:cond delay="290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3000"/>
                                        <p:tgtEl>
                                          <p:spTgt spid="1027"/>
                                        </p:tgtEl>
                                      </p:cBhvr>
                                    </p:animEffect>
                                  </p:childTnLst>
                                </p:cTn>
                              </p:par>
                              <p:par>
                                <p:cTn id="41" presetID="22" presetClass="entr" presetSubtype="1" fill="hold" nodeType="withEffect">
                                  <p:stCondLst>
                                    <p:cond delay="390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8" fill="hold" nodeType="withEffect">
                                  <p:stCondLst>
                                    <p:cond delay="390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par>
                                <p:cTn id="47" presetID="22" presetClass="entr" presetSubtype="8" fill="hold" nodeType="withEffect">
                                  <p:stCondLst>
                                    <p:cond delay="390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par>
                                <p:cTn id="50" presetID="2" presetClass="entr" presetSubtype="4" fill="hold" nodeType="withEffect">
                                  <p:stCondLst>
                                    <p:cond delay="475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640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87896" y="2380152"/>
            <a:ext cx="1907546" cy="2655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3" descr="C:\Users\I Dreambiz\Desktop\British-Airways-emails.jpg"/>
          <p:cNvPicPr>
            <a:picLocks noChangeAspect="1" noChangeArrowheads="1"/>
          </p:cNvPicPr>
          <p:nvPr/>
        </p:nvPicPr>
        <p:blipFill>
          <a:blip r:embed="rId2"/>
          <a:srcRect/>
          <a:stretch>
            <a:fillRect/>
          </a:stretch>
        </p:blipFill>
        <p:spPr bwMode="auto">
          <a:xfrm>
            <a:off x="873741" y="2292626"/>
            <a:ext cx="1922463" cy="2761889"/>
          </a:xfrm>
          <a:prstGeom prst="rect">
            <a:avLst/>
          </a:prstGeom>
          <a:noFill/>
        </p:spPr>
      </p:pic>
      <p:sp>
        <p:nvSpPr>
          <p:cNvPr id="9" name="Rectangle 8"/>
          <p:cNvSpPr/>
          <p:nvPr/>
        </p:nvSpPr>
        <p:spPr>
          <a:xfrm>
            <a:off x="-1" y="6493506"/>
            <a:ext cx="12192001" cy="364494"/>
          </a:xfrm>
          <a:prstGeom prst="rect">
            <a:avLst/>
          </a:prstGeom>
          <a:solidFill>
            <a:srgbClr val="12B9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a:off x="2782378" y="2327143"/>
            <a:ext cx="2637761" cy="48098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2985520" y="2372454"/>
            <a:ext cx="2249090" cy="39213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800" b="1" dirty="0" smtClean="0">
                <a:solidFill>
                  <a:schemeClr val="bg1"/>
                </a:solidFill>
                <a:latin typeface="+mj-lt"/>
                <a:ea typeface="Roboto" panose="02000000000000000000" pitchFamily="2" charset="0"/>
              </a:rPr>
              <a:t>RESPONSIVE EMAILS</a:t>
            </a:r>
            <a:endParaRPr lang="en-US" sz="1800" b="1" dirty="0">
              <a:solidFill>
                <a:schemeClr val="bg1"/>
              </a:solidFill>
              <a:latin typeface="+mj-lt"/>
              <a:ea typeface="Roboto" panose="02000000000000000000" pitchFamily="2" charset="0"/>
            </a:endParaRPr>
          </a:p>
        </p:txBody>
      </p:sp>
      <p:sp>
        <p:nvSpPr>
          <p:cNvPr id="17" name="Rectangle 16"/>
          <p:cNvSpPr/>
          <p:nvPr/>
        </p:nvSpPr>
        <p:spPr>
          <a:xfrm>
            <a:off x="6484362" y="2321214"/>
            <a:ext cx="2307771" cy="247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779071" y="2321213"/>
            <a:ext cx="3066860" cy="48098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8879218" y="2366524"/>
            <a:ext cx="2927523" cy="39213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1800" b="1" dirty="0" smtClean="0">
                <a:solidFill>
                  <a:schemeClr val="bg1"/>
                </a:solidFill>
                <a:latin typeface="+mj-lt"/>
                <a:ea typeface="Roboto" panose="02000000000000000000" pitchFamily="2" charset="0"/>
              </a:rPr>
              <a:t>POP-UP FORMS</a:t>
            </a:r>
            <a:endParaRPr lang="en-US" sz="1800" b="1" dirty="0">
              <a:solidFill>
                <a:schemeClr val="bg1"/>
              </a:solidFill>
              <a:latin typeface="+mj-lt"/>
              <a:ea typeface="Roboto" panose="02000000000000000000" pitchFamily="2" charset="0"/>
            </a:endParaRPr>
          </a:p>
        </p:txBody>
      </p:sp>
      <p:sp>
        <p:nvSpPr>
          <p:cNvPr id="20" name="Content Placeholder 2"/>
          <p:cNvSpPr txBox="1">
            <a:spLocks/>
          </p:cNvSpPr>
          <p:nvPr/>
        </p:nvSpPr>
        <p:spPr>
          <a:xfrm>
            <a:off x="2842787" y="2800552"/>
            <a:ext cx="2615989" cy="20232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700" dirty="0" smtClean="0">
                <a:latin typeface="+mj-lt"/>
                <a:ea typeface="Roboto" panose="02000000000000000000" pitchFamily="2" charset="0"/>
                <a:cs typeface="Arial" panose="020B0604020202020204" pitchFamily="34" charset="0"/>
              </a:rPr>
              <a:t>As you already know, 43% emails open on mobile these days so sending responsive email is a another key to maximize email ROI.</a:t>
            </a:r>
            <a:endParaRPr lang="en-US" sz="1700" b="1" dirty="0">
              <a:latin typeface="+mj-lt"/>
              <a:ea typeface="Roboto" panose="02000000000000000000" pitchFamily="2" charset="0"/>
              <a:cs typeface="Arial" panose="020B0604020202020204" pitchFamily="34" charset="0"/>
            </a:endParaRPr>
          </a:p>
        </p:txBody>
      </p:sp>
      <p:sp>
        <p:nvSpPr>
          <p:cNvPr id="21" name="Content Placeholder 2"/>
          <p:cNvSpPr txBox="1">
            <a:spLocks/>
          </p:cNvSpPr>
          <p:nvPr/>
        </p:nvSpPr>
        <p:spPr>
          <a:xfrm>
            <a:off x="8877931" y="2800552"/>
            <a:ext cx="2584268" cy="200998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dirty="0" smtClean="0">
                <a:latin typeface="+mj-lt"/>
                <a:ea typeface="Roboto" panose="02000000000000000000" pitchFamily="2" charset="0"/>
                <a:cs typeface="Arial" panose="020B0604020202020204" pitchFamily="34" charset="0"/>
              </a:rPr>
              <a:t>Trend of using of pop forms to increase the subscriber base. It’s really helping online stores in building list for future sales and comparably website bounce rate has been drop down tremendously.</a:t>
            </a:r>
            <a:endParaRPr lang="en-US" sz="1600" b="1" dirty="0">
              <a:latin typeface="+mj-lt"/>
              <a:ea typeface="Roboto" panose="02000000000000000000" pitchFamily="2" charset="0"/>
              <a:cs typeface="Arial" panose="020B0604020202020204" pitchFamily="34" charset="0"/>
            </a:endParaRPr>
          </a:p>
        </p:txBody>
      </p:sp>
      <p:cxnSp>
        <p:nvCxnSpPr>
          <p:cNvPr id="22" name="Straight Connector 21"/>
          <p:cNvCxnSpPr/>
          <p:nvPr/>
        </p:nvCxnSpPr>
        <p:spPr>
          <a:xfrm>
            <a:off x="1349829" y="5803511"/>
            <a:ext cx="9318171"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3"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err="1"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sp>
        <p:nvSpPr>
          <p:cNvPr id="26" name="Rectangle 25"/>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2664950" y="389460"/>
            <a:ext cx="6936249" cy="71408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400" dirty="0" smtClean="0">
                <a:solidFill>
                  <a:schemeClr val="bg1">
                    <a:lumMod val="95000"/>
                  </a:schemeClr>
                </a:solidFill>
                <a:latin typeface="+mj-lt"/>
                <a:ea typeface="Roboto" panose="02000000000000000000" pitchFamily="2" charset="0"/>
              </a:rPr>
              <a:t>What is REALLY Working in </a:t>
            </a:r>
            <a:r>
              <a:rPr lang="en-US" sz="3400" dirty="0" smtClean="0">
                <a:solidFill>
                  <a:schemeClr val="tx1">
                    <a:lumMod val="95000"/>
                    <a:lumOff val="5000"/>
                  </a:schemeClr>
                </a:solidFill>
                <a:latin typeface="+mj-lt"/>
                <a:ea typeface="Roboto" panose="02000000000000000000" pitchFamily="2" charset="0"/>
              </a:rPr>
              <a:t>2015</a:t>
            </a:r>
            <a:endParaRPr lang="en-US" sz="3400" dirty="0">
              <a:solidFill>
                <a:schemeClr val="tx1">
                  <a:lumMod val="95000"/>
                  <a:lumOff val="5000"/>
                </a:schemeClr>
              </a:solidFill>
              <a:latin typeface="+mj-lt"/>
              <a:ea typeface="Roboto" panose="02000000000000000000" pitchFamily="2" charset="0"/>
            </a:endParaRPr>
          </a:p>
        </p:txBody>
      </p:sp>
      <p:pic>
        <p:nvPicPr>
          <p:cNvPr id="29" name="Picture 2" descr="C:\Users\I Dreambiz\Desktop\main_logo.png"/>
          <p:cNvPicPr>
            <a:picLocks noChangeAspect="1" noChangeArrowheads="1"/>
          </p:cNvPicPr>
          <p:nvPr/>
        </p:nvPicPr>
        <p:blipFill>
          <a:blip r:embed="rId3"/>
          <a:srcRect/>
          <a:stretch>
            <a:fillRect/>
          </a:stretch>
        </p:blipFill>
        <p:spPr bwMode="auto">
          <a:xfrm>
            <a:off x="230868" y="6545761"/>
            <a:ext cx="880348" cy="286113"/>
          </a:xfrm>
          <a:prstGeom prst="rect">
            <a:avLst/>
          </a:prstGeom>
          <a:noFill/>
        </p:spPr>
      </p:pic>
      <p:pic>
        <p:nvPicPr>
          <p:cNvPr id="1026" name="Picture 2" descr="C:\Users\I Dreambiz\Desktop\content.png"/>
          <p:cNvPicPr>
            <a:picLocks noChangeAspect="1" noChangeArrowheads="1"/>
          </p:cNvPicPr>
          <p:nvPr/>
        </p:nvPicPr>
        <p:blipFill>
          <a:blip r:embed="rId4"/>
          <a:srcRect/>
          <a:stretch>
            <a:fillRect/>
          </a:stretch>
        </p:blipFill>
        <p:spPr bwMode="auto">
          <a:xfrm>
            <a:off x="6968084" y="2314507"/>
            <a:ext cx="1747079" cy="2681564"/>
          </a:xfrm>
          <a:prstGeom prst="rect">
            <a:avLst/>
          </a:prstGeom>
          <a:noFill/>
        </p:spPr>
      </p:pic>
    </p:spTree>
    <p:extLst>
      <p:ext uri="{BB962C8B-B14F-4D97-AF65-F5344CB8AC3E}">
        <p14:creationId xmlns:p14="http://schemas.microsoft.com/office/powerpoint/2010/main" val="155655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1+#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1000"/>
                                        <p:tgtEl>
                                          <p:spTgt spid="27"/>
                                        </p:tgtEl>
                                      </p:cBhvr>
                                    </p:animEffect>
                                  </p:childTnLst>
                                </p:cTn>
                              </p:par>
                              <p:par>
                                <p:cTn id="16" presetID="2" presetClass="entr" presetSubtype="4" fill="hold" grpId="0" nodeType="withEffect">
                                  <p:stCondLst>
                                    <p:cond delay="24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stCondLst>
                                    <p:cond delay="29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9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10" presetClass="entr" presetSubtype="0" fill="hold" nodeType="withEffect">
                                  <p:stCondLst>
                                    <p:cond delay="290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2000"/>
                                        <p:tgtEl>
                                          <p:spTgt spid="1026"/>
                                        </p:tgtEl>
                                      </p:cBhvr>
                                    </p:animEffect>
                                  </p:childTnLst>
                                </p:cTn>
                              </p:par>
                              <p:par>
                                <p:cTn id="30" presetID="22" presetClass="entr" presetSubtype="1" fill="hold" nodeType="withEffect">
                                  <p:stCondLst>
                                    <p:cond delay="390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 presetClass="entr" presetSubtype="4" fill="hold" nodeType="withEffect">
                                  <p:stCondLst>
                                    <p:cond delay="24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2" fill="hold" nodeType="withEffect">
                                  <p:stCondLst>
                                    <p:cond delay="29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2" presetClass="entr" presetSubtype="1" fill="hold" nodeType="withEffect">
                                  <p:stCondLst>
                                    <p:cond delay="390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8" fill="hold" nodeType="withEffect">
                                  <p:stCondLst>
                                    <p:cond delay="390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750"/>
                                        <p:tgtEl>
                                          <p:spTgt spid="20"/>
                                        </p:tgtEl>
                                      </p:cBhvr>
                                    </p:animEffect>
                                  </p:childTnLst>
                                </p:cTn>
                              </p:par>
                              <p:par>
                                <p:cTn id="47" presetID="22" presetClass="entr" presetSubtype="8" fill="hold" nodeType="withEffect">
                                  <p:stCondLst>
                                    <p:cond delay="390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par>
                                <p:cTn id="50" presetID="2" presetClass="entr" presetSubtype="4" fill="hold" nodeType="withEffect">
                                  <p:stCondLst>
                                    <p:cond delay="475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575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 y="0"/>
            <a:ext cx="12192000" cy="1489166"/>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4538" y="243682"/>
            <a:ext cx="10696575" cy="735012"/>
          </a:xfrm>
        </p:spPr>
        <p:txBody>
          <a:bodyPr rtlCol="0"/>
          <a:lstStyle/>
          <a:p>
            <a:pPr algn="ctr" eaLnBrk="1" fontAlgn="auto" hangingPunct="1">
              <a:spcAft>
                <a:spcPts val="0"/>
              </a:spcAft>
              <a:defRPr/>
            </a:pPr>
            <a:r>
              <a:rPr lang="en-US" dirty="0" smtClean="0">
                <a:solidFill>
                  <a:schemeClr val="bg1"/>
                </a:solidFill>
              </a:rPr>
              <a:t>Email Campaign </a:t>
            </a:r>
            <a:r>
              <a:rPr lang="en-US" dirty="0" smtClean="0"/>
              <a:t>Management</a:t>
            </a:r>
            <a:endParaRPr lang="en-US" dirty="0"/>
          </a:p>
        </p:txBody>
      </p:sp>
      <p:sp>
        <p:nvSpPr>
          <p:cNvPr id="1331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F600CD2-951E-4A2B-A1AF-A582C79BC1EF}" type="slidenum">
              <a:rPr lang="en-US" altLang="en-US" sz="1800" smtClean="0">
                <a:solidFill>
                  <a:schemeClr val="bg1"/>
                </a:solidFill>
              </a:rPr>
              <a:pPr fontAlgn="base">
                <a:lnSpc>
                  <a:spcPct val="100000"/>
                </a:lnSpc>
                <a:spcBef>
                  <a:spcPct val="0"/>
                </a:spcBef>
                <a:spcAft>
                  <a:spcPct val="0"/>
                </a:spcAft>
                <a:buFontTx/>
                <a:buNone/>
              </a:pPr>
              <a:t>9</a:t>
            </a:fld>
            <a:endParaRPr lang="en-US" altLang="en-US" sz="1800" smtClean="0">
              <a:solidFill>
                <a:schemeClr val="bg1"/>
              </a:solidFill>
            </a:endParaRPr>
          </a:p>
        </p:txBody>
      </p:sp>
      <p:grpSp>
        <p:nvGrpSpPr>
          <p:cNvPr id="36" name="Group 35"/>
          <p:cNvGrpSpPr>
            <a:grpSpLocks/>
          </p:cNvGrpSpPr>
          <p:nvPr/>
        </p:nvGrpSpPr>
        <p:grpSpPr bwMode="auto">
          <a:xfrm>
            <a:off x="2095500" y="2092325"/>
            <a:ext cx="3921125" cy="1235075"/>
            <a:chOff x="2096753" y="2156085"/>
            <a:chExt cx="3920741" cy="1006707"/>
          </a:xfrm>
        </p:grpSpPr>
        <p:sp>
          <p:nvSpPr>
            <p:cNvPr id="37" name="TextBox 36"/>
            <p:cNvSpPr txBox="1"/>
            <p:nvPr/>
          </p:nvSpPr>
          <p:spPr>
            <a:xfrm>
              <a:off x="2096753" y="2156085"/>
              <a:ext cx="2401653" cy="275616"/>
            </a:xfrm>
            <a:prstGeom prst="rect">
              <a:avLst/>
            </a:prstGeom>
            <a:noFill/>
          </p:spPr>
          <p:txBody>
            <a:bodyPr wrap="none">
              <a:spAutoFit/>
            </a:bodyPr>
            <a:lstStyle/>
            <a:p>
              <a:pPr eaLnBrk="1" fontAlgn="auto" hangingPunct="1">
                <a:spcBef>
                  <a:spcPts val="0"/>
                </a:spcBef>
                <a:spcAft>
                  <a:spcPts val="0"/>
                </a:spcAft>
                <a:defRPr/>
              </a:pPr>
              <a:r>
                <a:rPr lang="en-US" sz="1600" dirty="0">
                  <a:solidFill>
                    <a:schemeClr val="tx1">
                      <a:lumMod val="65000"/>
                      <a:lumOff val="35000"/>
                    </a:schemeClr>
                  </a:solidFill>
                  <a:latin typeface="+mj-lt"/>
                </a:rPr>
                <a:t>CALENDAR PLANNING</a:t>
              </a:r>
            </a:p>
          </p:txBody>
        </p:sp>
        <p:sp>
          <p:nvSpPr>
            <p:cNvPr id="38" name="TextBox 37"/>
            <p:cNvSpPr txBox="1"/>
            <p:nvPr/>
          </p:nvSpPr>
          <p:spPr>
            <a:xfrm>
              <a:off x="2096753" y="2425230"/>
              <a:ext cx="3920741" cy="737562"/>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rPr>
                <a:t>The frequency, and occasion of delivery of your emails make a huge importance to the open rates of emails and consequently, your revenue growth.</a:t>
              </a:r>
            </a:p>
          </p:txBody>
        </p:sp>
      </p:grpSp>
      <p:grpSp>
        <p:nvGrpSpPr>
          <p:cNvPr id="39" name="Group 38"/>
          <p:cNvGrpSpPr>
            <a:grpSpLocks/>
          </p:cNvGrpSpPr>
          <p:nvPr/>
        </p:nvGrpSpPr>
        <p:grpSpPr bwMode="auto">
          <a:xfrm>
            <a:off x="2090738" y="3457575"/>
            <a:ext cx="3919537" cy="1111250"/>
            <a:chOff x="2096753" y="3671918"/>
            <a:chExt cx="3920741" cy="748169"/>
          </a:xfrm>
        </p:grpSpPr>
        <p:sp>
          <p:nvSpPr>
            <p:cNvPr id="40" name="TextBox 39"/>
            <p:cNvSpPr txBox="1"/>
            <p:nvPr/>
          </p:nvSpPr>
          <p:spPr>
            <a:xfrm>
              <a:off x="2096753" y="3671918"/>
              <a:ext cx="2798034" cy="227657"/>
            </a:xfrm>
            <a:prstGeom prst="rect">
              <a:avLst/>
            </a:prstGeom>
            <a:noFill/>
          </p:spPr>
          <p:txBody>
            <a:bodyPr wrap="none">
              <a:spAutoFit/>
            </a:bodyPr>
            <a:lstStyle/>
            <a:p>
              <a:pPr eaLnBrk="1" fontAlgn="auto" hangingPunct="1">
                <a:spcBef>
                  <a:spcPts val="0"/>
                </a:spcBef>
                <a:spcAft>
                  <a:spcPts val="0"/>
                </a:spcAft>
                <a:defRPr/>
              </a:pPr>
              <a:r>
                <a:rPr lang="en-US" sz="1600" dirty="0">
                  <a:solidFill>
                    <a:schemeClr val="tx1">
                      <a:lumMod val="65000"/>
                      <a:lumOff val="35000"/>
                    </a:schemeClr>
                  </a:solidFill>
                  <a:latin typeface="+mj-lt"/>
                </a:rPr>
                <a:t>MARKETING AUTOMATION</a:t>
              </a:r>
            </a:p>
          </p:txBody>
        </p:sp>
        <p:sp>
          <p:nvSpPr>
            <p:cNvPr id="41" name="TextBox 40"/>
            <p:cNvSpPr txBox="1"/>
            <p:nvPr/>
          </p:nvSpPr>
          <p:spPr>
            <a:xfrm>
              <a:off x="2096753" y="3923089"/>
              <a:ext cx="3920741" cy="496998"/>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rPr>
                <a:t>Customers at every stage of the lifecycle behave differently, and demand a different care, and so should our emails. </a:t>
              </a:r>
            </a:p>
          </p:txBody>
        </p:sp>
      </p:grpSp>
      <p:grpSp>
        <p:nvGrpSpPr>
          <p:cNvPr id="42" name="Group 41"/>
          <p:cNvGrpSpPr>
            <a:grpSpLocks/>
          </p:cNvGrpSpPr>
          <p:nvPr/>
        </p:nvGrpSpPr>
        <p:grpSpPr bwMode="auto">
          <a:xfrm>
            <a:off x="2090738" y="4916488"/>
            <a:ext cx="3919537" cy="1036637"/>
            <a:chOff x="2096753" y="5044391"/>
            <a:chExt cx="3920741" cy="773066"/>
          </a:xfrm>
        </p:grpSpPr>
        <p:sp>
          <p:nvSpPr>
            <p:cNvPr id="43" name="TextBox 42"/>
            <p:cNvSpPr txBox="1"/>
            <p:nvPr/>
          </p:nvSpPr>
          <p:spPr>
            <a:xfrm>
              <a:off x="2096753" y="5044391"/>
              <a:ext cx="2459792" cy="338586"/>
            </a:xfrm>
            <a:prstGeom prst="rect">
              <a:avLst/>
            </a:prstGeom>
            <a:noFill/>
          </p:spPr>
          <p:txBody>
            <a:bodyPr wrap="none">
              <a:spAutoFit/>
            </a:bodyPr>
            <a:lstStyle/>
            <a:p>
              <a:pPr eaLnBrk="1" fontAlgn="auto" hangingPunct="1">
                <a:spcBef>
                  <a:spcPts val="0"/>
                </a:spcBef>
                <a:spcAft>
                  <a:spcPts val="0"/>
                </a:spcAft>
                <a:defRPr/>
              </a:pPr>
              <a:r>
                <a:rPr lang="en-US" sz="1600" dirty="0">
                  <a:solidFill>
                    <a:schemeClr val="tx1">
                      <a:lumMod val="65000"/>
                      <a:lumOff val="35000"/>
                    </a:schemeClr>
                  </a:solidFill>
                  <a:latin typeface="+mj-lt"/>
                </a:rPr>
                <a:t>TEMPLATE DESIGNING</a:t>
              </a:r>
            </a:p>
          </p:txBody>
        </p:sp>
        <p:sp>
          <p:nvSpPr>
            <p:cNvPr id="44" name="TextBox 43"/>
            <p:cNvSpPr txBox="1"/>
            <p:nvPr/>
          </p:nvSpPr>
          <p:spPr>
            <a:xfrm>
              <a:off x="2096753" y="5266958"/>
              <a:ext cx="3920741" cy="550499"/>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rPr>
                <a:t>Plain text emails don’t work anymore. We design emails riddled with images and rich text to compel customers to buy or click through.</a:t>
              </a:r>
            </a:p>
          </p:txBody>
        </p:sp>
      </p:grpSp>
      <p:grpSp>
        <p:nvGrpSpPr>
          <p:cNvPr id="45" name="Group 44"/>
          <p:cNvGrpSpPr>
            <a:grpSpLocks/>
          </p:cNvGrpSpPr>
          <p:nvPr/>
        </p:nvGrpSpPr>
        <p:grpSpPr bwMode="auto">
          <a:xfrm>
            <a:off x="7348538" y="2098675"/>
            <a:ext cx="4195762" cy="1279525"/>
            <a:chOff x="7351333" y="2194190"/>
            <a:chExt cx="3920741" cy="909191"/>
          </a:xfrm>
        </p:grpSpPr>
        <p:sp>
          <p:nvSpPr>
            <p:cNvPr id="46" name="TextBox 45"/>
            <p:cNvSpPr txBox="1"/>
            <p:nvPr/>
          </p:nvSpPr>
          <p:spPr>
            <a:xfrm>
              <a:off x="7351333" y="2194190"/>
              <a:ext cx="2714702" cy="240270"/>
            </a:xfrm>
            <a:prstGeom prst="rect">
              <a:avLst/>
            </a:prstGeom>
            <a:noFill/>
          </p:spPr>
          <p:txBody>
            <a:bodyPr wrap="none">
              <a:spAutoFit/>
            </a:bodyPr>
            <a:lstStyle/>
            <a:p>
              <a:pPr eaLnBrk="1" fontAlgn="auto" hangingPunct="1">
                <a:spcBef>
                  <a:spcPts val="0"/>
                </a:spcBef>
                <a:spcAft>
                  <a:spcPts val="0"/>
                </a:spcAft>
                <a:defRPr/>
              </a:pPr>
              <a:r>
                <a:rPr lang="en-US" sz="1600" dirty="0">
                  <a:solidFill>
                    <a:schemeClr val="tx1">
                      <a:lumMod val="65000"/>
                      <a:lumOff val="35000"/>
                    </a:schemeClr>
                  </a:solidFill>
                  <a:latin typeface="+mj-lt"/>
                </a:rPr>
                <a:t>3</a:t>
              </a:r>
              <a:r>
                <a:rPr lang="en-US" sz="1600" baseline="30000" dirty="0">
                  <a:solidFill>
                    <a:schemeClr val="tx1">
                      <a:lumMod val="65000"/>
                      <a:lumOff val="35000"/>
                    </a:schemeClr>
                  </a:solidFill>
                  <a:latin typeface="+mj-lt"/>
                </a:rPr>
                <a:t>rd</a:t>
              </a:r>
              <a:r>
                <a:rPr lang="en-US" sz="1600" dirty="0">
                  <a:solidFill>
                    <a:schemeClr val="tx1">
                      <a:lumMod val="65000"/>
                      <a:lumOff val="35000"/>
                    </a:schemeClr>
                  </a:solidFill>
                  <a:latin typeface="+mj-lt"/>
                </a:rPr>
                <a:t> PARTY INTEGRATIONS</a:t>
              </a:r>
            </a:p>
          </p:txBody>
        </p:sp>
        <p:sp>
          <p:nvSpPr>
            <p:cNvPr id="47" name="TextBox 46"/>
            <p:cNvSpPr txBox="1"/>
            <p:nvPr/>
          </p:nvSpPr>
          <p:spPr>
            <a:xfrm>
              <a:off x="7351333" y="2425436"/>
              <a:ext cx="3920741" cy="677945"/>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rPr>
                <a:t>Businesses around the world use applications suited to their needs, and hence there are numerous CRMs. We help you integrate them with email marketing. </a:t>
              </a:r>
            </a:p>
          </p:txBody>
        </p:sp>
      </p:grpSp>
      <p:grpSp>
        <p:nvGrpSpPr>
          <p:cNvPr id="48" name="Group 47"/>
          <p:cNvGrpSpPr>
            <a:grpSpLocks/>
          </p:cNvGrpSpPr>
          <p:nvPr/>
        </p:nvGrpSpPr>
        <p:grpSpPr bwMode="auto">
          <a:xfrm>
            <a:off x="7348538" y="3625850"/>
            <a:ext cx="3921125" cy="842963"/>
            <a:chOff x="7351333" y="3710682"/>
            <a:chExt cx="3920741" cy="558037"/>
          </a:xfrm>
        </p:grpSpPr>
        <p:sp>
          <p:nvSpPr>
            <p:cNvPr id="49" name="TextBox 48"/>
            <p:cNvSpPr txBox="1"/>
            <p:nvPr/>
          </p:nvSpPr>
          <p:spPr>
            <a:xfrm>
              <a:off x="7351333" y="3710682"/>
              <a:ext cx="2139740" cy="339446"/>
            </a:xfrm>
            <a:prstGeom prst="rect">
              <a:avLst/>
            </a:prstGeom>
            <a:noFill/>
          </p:spPr>
          <p:txBody>
            <a:bodyPr wrap="none">
              <a:spAutoFit/>
            </a:bodyPr>
            <a:lstStyle/>
            <a:p>
              <a:pPr eaLnBrk="1" fontAlgn="auto" hangingPunct="1">
                <a:spcBef>
                  <a:spcPts val="0"/>
                </a:spcBef>
                <a:spcAft>
                  <a:spcPts val="0"/>
                </a:spcAft>
                <a:defRPr/>
              </a:pPr>
              <a:r>
                <a:rPr lang="en-US" sz="1600" dirty="0">
                  <a:solidFill>
                    <a:schemeClr val="tx1">
                      <a:lumMod val="65000"/>
                      <a:lumOff val="35000"/>
                    </a:schemeClr>
                  </a:solidFill>
                  <a:latin typeface="+mj-lt"/>
                </a:rPr>
                <a:t>LIST MANAGEMENT</a:t>
              </a:r>
            </a:p>
          </p:txBody>
        </p:sp>
        <p:sp>
          <p:nvSpPr>
            <p:cNvPr id="50" name="TextBox 49"/>
            <p:cNvSpPr txBox="1"/>
            <p:nvPr/>
          </p:nvSpPr>
          <p:spPr>
            <a:xfrm>
              <a:off x="7351333" y="3922967"/>
              <a:ext cx="3920741" cy="345752"/>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rPr>
                <a:t>We help you organize or segment your email list into categories relevant to your requirements. </a:t>
              </a:r>
            </a:p>
          </p:txBody>
        </p:sp>
      </p:grpSp>
      <p:grpSp>
        <p:nvGrpSpPr>
          <p:cNvPr id="51" name="Group 50"/>
          <p:cNvGrpSpPr>
            <a:grpSpLocks/>
          </p:cNvGrpSpPr>
          <p:nvPr/>
        </p:nvGrpSpPr>
        <p:grpSpPr bwMode="auto">
          <a:xfrm>
            <a:off x="7348538" y="4862513"/>
            <a:ext cx="3921125" cy="1044575"/>
            <a:chOff x="7351333" y="5034021"/>
            <a:chExt cx="3920741" cy="792595"/>
          </a:xfrm>
        </p:grpSpPr>
        <p:sp>
          <p:nvSpPr>
            <p:cNvPr id="52" name="TextBox 51"/>
            <p:cNvSpPr txBox="1"/>
            <p:nvPr/>
          </p:nvSpPr>
          <p:spPr>
            <a:xfrm>
              <a:off x="7351333" y="5034021"/>
              <a:ext cx="2255616" cy="338479"/>
            </a:xfrm>
            <a:prstGeom prst="rect">
              <a:avLst/>
            </a:prstGeom>
            <a:noFill/>
          </p:spPr>
          <p:txBody>
            <a:bodyPr wrap="none">
              <a:spAutoFit/>
            </a:bodyPr>
            <a:lstStyle/>
            <a:p>
              <a:pPr eaLnBrk="1" fontAlgn="auto" hangingPunct="1">
                <a:spcBef>
                  <a:spcPts val="0"/>
                </a:spcBef>
                <a:spcAft>
                  <a:spcPts val="0"/>
                </a:spcAft>
                <a:defRPr/>
              </a:pPr>
              <a:r>
                <a:rPr lang="en-US" sz="1600" dirty="0">
                  <a:solidFill>
                    <a:schemeClr val="tx1">
                      <a:lumMod val="65000"/>
                      <a:lumOff val="35000"/>
                    </a:schemeClr>
                  </a:solidFill>
                  <a:latin typeface="+mj-lt"/>
                </a:rPr>
                <a:t>REPORT &amp; ANALYSIS</a:t>
              </a:r>
            </a:p>
          </p:txBody>
        </p:sp>
        <p:sp>
          <p:nvSpPr>
            <p:cNvPr id="53" name="TextBox 52"/>
            <p:cNvSpPr txBox="1"/>
            <p:nvPr/>
          </p:nvSpPr>
          <p:spPr>
            <a:xfrm>
              <a:off x="7351333" y="5266499"/>
              <a:ext cx="3920741" cy="560117"/>
            </a:xfrm>
            <a:prstGeom prst="rect">
              <a:avLst/>
            </a:prstGeom>
            <a:noFill/>
          </p:spPr>
          <p:txBody>
            <a:bodyPr>
              <a:spAutoFit/>
            </a:bodyPr>
            <a:lstStyle/>
            <a:p>
              <a:pPr eaLnBrk="1" fontAlgn="auto" hangingPunct="1">
                <a:spcBef>
                  <a:spcPts val="0"/>
                </a:spcBef>
                <a:spcAft>
                  <a:spcPts val="0"/>
                </a:spcAft>
                <a:defRPr/>
              </a:pPr>
              <a:r>
                <a:rPr lang="en-US" sz="1400" dirty="0">
                  <a:solidFill>
                    <a:schemeClr val="tx1">
                      <a:lumMod val="50000"/>
                      <a:lumOff val="50000"/>
                    </a:schemeClr>
                  </a:solidFill>
                  <a:latin typeface="+mn-lt"/>
                </a:rPr>
                <a:t>We design, send and measure how many emails made to your customer’s inbox. A full report on how customers responded to your emails.</a:t>
              </a:r>
            </a:p>
          </p:txBody>
        </p:sp>
      </p:grpSp>
      <p:grpSp>
        <p:nvGrpSpPr>
          <p:cNvPr id="9" name="Group 8"/>
          <p:cNvGrpSpPr>
            <a:grpSpLocks/>
          </p:cNvGrpSpPr>
          <p:nvPr/>
        </p:nvGrpSpPr>
        <p:grpSpPr bwMode="auto">
          <a:xfrm>
            <a:off x="6434138" y="2244725"/>
            <a:ext cx="833437" cy="833438"/>
            <a:chOff x="6434138" y="2244725"/>
            <a:chExt cx="833437" cy="833438"/>
          </a:xfrm>
        </p:grpSpPr>
        <p:sp>
          <p:nvSpPr>
            <p:cNvPr id="55" name="Rounded Rectangle 54"/>
            <p:cNvSpPr/>
            <p:nvPr/>
          </p:nvSpPr>
          <p:spPr bwMode="auto">
            <a:xfrm>
              <a:off x="6434138" y="2244725"/>
              <a:ext cx="833437" cy="833438"/>
            </a:xfrm>
            <a:prstGeom prst="roundRect">
              <a:avLst>
                <a:gd name="adj" fmla="val 110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 name="AutoShape 123"/>
            <p:cNvSpPr>
              <a:spLocks/>
            </p:cNvSpPr>
            <p:nvPr/>
          </p:nvSpPr>
          <p:spPr bwMode="auto">
            <a:xfrm>
              <a:off x="6638925" y="2473325"/>
              <a:ext cx="423863" cy="422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24"/>
            <p:cNvSpPr>
              <a:spLocks/>
            </p:cNvSpPr>
            <p:nvPr/>
          </p:nvSpPr>
          <p:spPr bwMode="auto">
            <a:xfrm>
              <a:off x="6751638" y="2571750"/>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25"/>
            <p:cNvSpPr>
              <a:spLocks/>
            </p:cNvSpPr>
            <p:nvPr/>
          </p:nvSpPr>
          <p:spPr bwMode="auto">
            <a:xfrm>
              <a:off x="6794500" y="2614613"/>
              <a:ext cx="117475"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ext uri="{AF507438-7753-43e0-B8FC-AC1667EBCBE1}"/>
            </a:ex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78" name="Rectangle 77"/>
          <p:cNvSpPr/>
          <p:nvPr/>
        </p:nvSpPr>
        <p:spPr>
          <a:xfrm>
            <a:off x="3449638" y="953294"/>
            <a:ext cx="5287962" cy="369888"/>
          </a:xfrm>
          <a:prstGeom prst="rect">
            <a:avLst/>
          </a:prstGeom>
          <a:noFill/>
        </p:spPr>
        <p:txBody>
          <a:bodyPr>
            <a:spAutoFit/>
          </a:bodyPr>
          <a:lstStyle/>
          <a:p>
            <a:pPr algn="ctr" eaLnBrk="1" fontAlgn="auto" hangingPunct="1">
              <a:spcBef>
                <a:spcPts val="0"/>
              </a:spcBef>
              <a:spcAft>
                <a:spcPts val="0"/>
              </a:spcAft>
              <a:defRPr/>
            </a:pPr>
            <a:r>
              <a:rPr lang="en-US" dirty="0">
                <a:solidFill>
                  <a:schemeClr val="bg1"/>
                </a:solidFill>
                <a:latin typeface="+mj-lt"/>
              </a:rPr>
              <a:t>A New Form of Email Marketing</a:t>
            </a:r>
            <a:endParaRPr lang="id-ID" dirty="0">
              <a:solidFill>
                <a:schemeClr val="bg1"/>
              </a:solidFill>
              <a:latin typeface="+mj-lt"/>
            </a:endParaRPr>
          </a:p>
        </p:txBody>
      </p:sp>
      <p:grpSp>
        <p:nvGrpSpPr>
          <p:cNvPr id="4" name="Group 3"/>
          <p:cNvGrpSpPr>
            <a:grpSpLocks/>
          </p:cNvGrpSpPr>
          <p:nvPr/>
        </p:nvGrpSpPr>
        <p:grpSpPr bwMode="auto">
          <a:xfrm>
            <a:off x="1176338" y="2244725"/>
            <a:ext cx="833437" cy="833438"/>
            <a:chOff x="1176338" y="2244725"/>
            <a:chExt cx="833437" cy="833438"/>
          </a:xfrm>
        </p:grpSpPr>
        <p:sp>
          <p:nvSpPr>
            <p:cNvPr id="76" name="Rounded Rectangle 75"/>
            <p:cNvSpPr/>
            <p:nvPr/>
          </p:nvSpPr>
          <p:spPr bwMode="auto">
            <a:xfrm>
              <a:off x="1176338" y="2244725"/>
              <a:ext cx="833437" cy="833438"/>
            </a:xfrm>
            <a:prstGeom prst="roundRect">
              <a:avLst>
                <a:gd name="adj" fmla="val 11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0318" y="2443956"/>
              <a:ext cx="431006"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a:grpSpLocks/>
          </p:cNvGrpSpPr>
          <p:nvPr/>
        </p:nvGrpSpPr>
        <p:grpSpPr bwMode="auto">
          <a:xfrm>
            <a:off x="1176338" y="3635375"/>
            <a:ext cx="833437" cy="833438"/>
            <a:chOff x="1176338" y="3635375"/>
            <a:chExt cx="833437" cy="833438"/>
          </a:xfrm>
        </p:grpSpPr>
        <p:sp>
          <p:nvSpPr>
            <p:cNvPr id="66" name="Rounded Rectangle 65"/>
            <p:cNvSpPr/>
            <p:nvPr/>
          </p:nvSpPr>
          <p:spPr bwMode="auto">
            <a:xfrm>
              <a:off x="1176338" y="3635375"/>
              <a:ext cx="833437" cy="833438"/>
            </a:xfrm>
            <a:prstGeom prst="roundRect">
              <a:avLst>
                <a:gd name="adj" fmla="val 110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273" y="386563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1176338" y="5011738"/>
            <a:ext cx="833437" cy="835025"/>
            <a:chOff x="1176338" y="5011738"/>
            <a:chExt cx="833437" cy="835025"/>
          </a:xfrm>
        </p:grpSpPr>
        <p:sp>
          <p:nvSpPr>
            <p:cNvPr id="61" name="Rounded Rectangle 60"/>
            <p:cNvSpPr/>
            <p:nvPr/>
          </p:nvSpPr>
          <p:spPr bwMode="auto">
            <a:xfrm>
              <a:off x="1176338" y="5011738"/>
              <a:ext cx="833437" cy="835025"/>
            </a:xfrm>
            <a:prstGeom prst="roundRect">
              <a:avLst>
                <a:gd name="adj" fmla="val 11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3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5302" y="5214938"/>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6434138" y="3635375"/>
            <a:ext cx="833437" cy="833438"/>
            <a:chOff x="6434138" y="3635375"/>
            <a:chExt cx="833437" cy="833438"/>
          </a:xfrm>
        </p:grpSpPr>
        <p:sp>
          <p:nvSpPr>
            <p:cNvPr id="69" name="Rounded Rectangle 68"/>
            <p:cNvSpPr/>
            <p:nvPr/>
          </p:nvSpPr>
          <p:spPr bwMode="auto">
            <a:xfrm>
              <a:off x="6434138" y="3635375"/>
              <a:ext cx="833437" cy="833438"/>
            </a:xfrm>
            <a:prstGeom prst="roundRect">
              <a:avLst>
                <a:gd name="adj" fmla="val 11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3842611"/>
              <a:ext cx="429419" cy="42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434138" y="5011738"/>
            <a:ext cx="833437" cy="835025"/>
            <a:chOff x="6434138" y="5011738"/>
            <a:chExt cx="833437" cy="835025"/>
          </a:xfrm>
        </p:grpSpPr>
        <p:sp>
          <p:nvSpPr>
            <p:cNvPr id="58" name="Rounded Rectangle 57"/>
            <p:cNvSpPr/>
            <p:nvPr/>
          </p:nvSpPr>
          <p:spPr bwMode="auto">
            <a:xfrm>
              <a:off x="6434138" y="5011738"/>
              <a:ext cx="833437" cy="835025"/>
            </a:xfrm>
            <a:prstGeom prst="roundRect">
              <a:avLst>
                <a:gd name="adj" fmla="val 1103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3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37338" y="5216525"/>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ectangle 55"/>
          <p:cNvSpPr/>
          <p:nvPr/>
        </p:nvSpPr>
        <p:spPr>
          <a:xfrm>
            <a:off x="-1" y="6493506"/>
            <a:ext cx="12192001" cy="364494"/>
          </a:xfrm>
          <a:prstGeom prst="rect">
            <a:avLst/>
          </a:prstGeom>
          <a:solidFill>
            <a:srgbClr val="12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Title 13"/>
          <p:cNvSpPr txBox="1">
            <a:spLocks/>
          </p:cNvSpPr>
          <p:nvPr/>
        </p:nvSpPr>
        <p:spPr>
          <a:xfrm>
            <a:off x="9847385" y="6493505"/>
            <a:ext cx="2067949" cy="401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400" dirty="0" smtClean="0">
                <a:solidFill>
                  <a:schemeClr val="bg1"/>
                </a:solidFill>
                <a:latin typeface="+mj-lt"/>
                <a:ea typeface="Roboto" panose="02000000000000000000" pitchFamily="2" charset="0"/>
              </a:rPr>
              <a:t>www.</a:t>
            </a:r>
            <a:r>
              <a:rPr lang="en-US" sz="1400" dirty="0" smtClean="0">
                <a:solidFill>
                  <a:schemeClr val="bg1"/>
                </a:solidFill>
                <a:latin typeface="+mj-lt"/>
                <a:ea typeface="Roboto" panose="02000000000000000000" pitchFamily="2" charset="0"/>
              </a:rPr>
              <a:t>iDreamBiz</a:t>
            </a:r>
            <a:r>
              <a:rPr lang="id-ID" sz="1400" dirty="0" smtClean="0">
                <a:solidFill>
                  <a:schemeClr val="bg1"/>
                </a:solidFill>
                <a:latin typeface="+mj-lt"/>
                <a:ea typeface="Roboto" panose="02000000000000000000" pitchFamily="2" charset="0"/>
              </a:rPr>
              <a:t>.com</a:t>
            </a:r>
            <a:endParaRPr lang="en-US" sz="1400" dirty="0">
              <a:solidFill>
                <a:schemeClr val="bg1"/>
              </a:solidFill>
              <a:latin typeface="+mj-lt"/>
              <a:ea typeface="Roboto" panose="02000000000000000000" pitchFamily="2" charset="0"/>
            </a:endParaRPr>
          </a:p>
        </p:txBody>
      </p:sp>
      <p:pic>
        <p:nvPicPr>
          <p:cNvPr id="59" name="Picture 2" descr="C:\Users\I Dreambiz\Desktop\main_logo.png"/>
          <p:cNvPicPr>
            <a:picLocks noChangeAspect="1" noChangeArrowheads="1"/>
          </p:cNvPicPr>
          <p:nvPr/>
        </p:nvPicPr>
        <p:blipFill>
          <a:blip r:embed="rId7"/>
          <a:srcRect/>
          <a:stretch>
            <a:fillRect/>
          </a:stretch>
        </p:blipFill>
        <p:spPr bwMode="auto">
          <a:xfrm>
            <a:off x="230868" y="6545761"/>
            <a:ext cx="880348" cy="286113"/>
          </a:xfrm>
          <a:prstGeom prst="rect">
            <a:avLst/>
          </a:prstGeom>
          <a:noFill/>
        </p:spPr>
      </p:pic>
    </p:spTree>
    <p:extLst>
      <p:ext uri="{BB962C8B-B14F-4D97-AF65-F5344CB8AC3E}">
        <p14:creationId xmlns:p14="http://schemas.microsoft.com/office/powerpoint/2010/main" val="8439606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outVertical)">
                                      <p:cBhvr>
                                        <p:cTn id="7" dur="500"/>
                                        <p:tgtEl>
                                          <p:spTgt spid="78"/>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nodeType="afterGroup">
                            <p:stCondLst>
                              <p:cond delay="1000"/>
                            </p:stCondLst>
                            <p:childTnLst>
                              <p:par>
                                <p:cTn id="15" presetID="1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ppt_x</p:attrName>
                                        </p:attrNameLst>
                                      </p:cBhvr>
                                      <p:tavLst>
                                        <p:tav tm="0">
                                          <p:val>
                                            <p:strVal val="#ppt_x-#ppt_w*1.125000"/>
                                          </p:val>
                                        </p:tav>
                                        <p:tav tm="100000">
                                          <p:val>
                                            <p:strVal val="#ppt_x"/>
                                          </p:val>
                                        </p:tav>
                                      </p:tavLst>
                                    </p:anim>
                                    <p:animEffect transition="in" filter="wipe(right)">
                                      <p:cBhvr>
                                        <p:cTn id="18" dur="500"/>
                                        <p:tgtEl>
                                          <p:spTgt spid="36"/>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nodeType="afterGroup">
                            <p:stCondLst>
                              <p:cond delay="2000"/>
                            </p:stCondLst>
                            <p:childTnLst>
                              <p:par>
                                <p:cTn id="26" presetID="1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ppt_x</p:attrName>
                                        </p:attrNameLst>
                                      </p:cBhvr>
                                      <p:tavLst>
                                        <p:tav tm="0">
                                          <p:val>
                                            <p:strVal val="#ppt_x-#ppt_w*1.125000"/>
                                          </p:val>
                                        </p:tav>
                                        <p:tav tm="100000">
                                          <p:val>
                                            <p:strVal val="#ppt_x"/>
                                          </p:val>
                                        </p:tav>
                                      </p:tavLst>
                                    </p:anim>
                                    <p:animEffect transition="in" filter="wipe(right)">
                                      <p:cBhvr>
                                        <p:cTn id="29" dur="500"/>
                                        <p:tgtEl>
                                          <p:spTgt spid="39"/>
                                        </p:tgtEl>
                                      </p:cBhvr>
                                    </p:animEffect>
                                  </p:childTnLst>
                                </p:cTn>
                              </p:par>
                            </p:childTnLst>
                          </p:cTn>
                        </p:par>
                        <p:par>
                          <p:cTn id="30" fill="hold" nodeType="afterGroup">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nodeType="afterGroup">
                            <p:stCondLst>
                              <p:cond delay="3000"/>
                            </p:stCondLst>
                            <p:childTnLst>
                              <p:par>
                                <p:cTn id="37" presetID="1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p:tgtEl>
                                          <p:spTgt spid="42"/>
                                        </p:tgtEl>
                                        <p:attrNameLst>
                                          <p:attrName>ppt_x</p:attrName>
                                        </p:attrNameLst>
                                      </p:cBhvr>
                                      <p:tavLst>
                                        <p:tav tm="0">
                                          <p:val>
                                            <p:strVal val="#ppt_x-#ppt_w*1.125000"/>
                                          </p:val>
                                        </p:tav>
                                        <p:tav tm="100000">
                                          <p:val>
                                            <p:strVal val="#ppt_x"/>
                                          </p:val>
                                        </p:tav>
                                      </p:tavLst>
                                    </p:anim>
                                    <p:animEffect transition="in" filter="wipe(right)">
                                      <p:cBhvr>
                                        <p:cTn id="40" dur="500"/>
                                        <p:tgtEl>
                                          <p:spTgt spid="42"/>
                                        </p:tgtEl>
                                      </p:cBhvr>
                                    </p:animEffect>
                                  </p:childTnLst>
                                </p:cTn>
                              </p:par>
                            </p:childTnLst>
                          </p:cTn>
                        </p:par>
                        <p:par>
                          <p:cTn id="41" fill="hold" nodeType="afterGroup">
                            <p:stCondLst>
                              <p:cond delay="3500"/>
                            </p:stCondLst>
                            <p:childTnLst>
                              <p:par>
                                <p:cTn id="42" presetID="53" presetClass="entr" presetSubtype="16"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par>
                          <p:cTn id="47" fill="hold" nodeType="afterGroup">
                            <p:stCondLst>
                              <p:cond delay="4000"/>
                            </p:stCondLst>
                            <p:childTnLst>
                              <p:par>
                                <p:cTn id="48" presetID="12" presetClass="entr" presetSubtype="8"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p:tgtEl>
                                          <p:spTgt spid="45"/>
                                        </p:tgtEl>
                                        <p:attrNameLst>
                                          <p:attrName>ppt_x</p:attrName>
                                        </p:attrNameLst>
                                      </p:cBhvr>
                                      <p:tavLst>
                                        <p:tav tm="0">
                                          <p:val>
                                            <p:strVal val="#ppt_x-#ppt_w*1.125000"/>
                                          </p:val>
                                        </p:tav>
                                        <p:tav tm="100000">
                                          <p:val>
                                            <p:strVal val="#ppt_x"/>
                                          </p:val>
                                        </p:tav>
                                      </p:tavLst>
                                    </p:anim>
                                    <p:animEffect transition="in" filter="wipe(right)">
                                      <p:cBhvr>
                                        <p:cTn id="51" dur="500"/>
                                        <p:tgtEl>
                                          <p:spTgt spid="45"/>
                                        </p:tgtEl>
                                      </p:cBhvr>
                                    </p:animEffect>
                                  </p:childTnLst>
                                </p:cTn>
                              </p:par>
                            </p:childTnLst>
                          </p:cTn>
                        </p:par>
                        <p:par>
                          <p:cTn id="52" fill="hold" nodeType="afterGroup">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nodeType="afterGroup">
                            <p:stCondLst>
                              <p:cond delay="5000"/>
                            </p:stCondLst>
                            <p:childTnLst>
                              <p:par>
                                <p:cTn id="59" presetID="12" presetClass="entr" presetSubtype="8"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p:tgtEl>
                                          <p:spTgt spid="48"/>
                                        </p:tgtEl>
                                        <p:attrNameLst>
                                          <p:attrName>ppt_x</p:attrName>
                                        </p:attrNameLst>
                                      </p:cBhvr>
                                      <p:tavLst>
                                        <p:tav tm="0">
                                          <p:val>
                                            <p:strVal val="#ppt_x-#ppt_w*1.125000"/>
                                          </p:val>
                                        </p:tav>
                                        <p:tav tm="100000">
                                          <p:val>
                                            <p:strVal val="#ppt_x"/>
                                          </p:val>
                                        </p:tav>
                                      </p:tavLst>
                                    </p:anim>
                                    <p:animEffect transition="in" filter="wipe(right)">
                                      <p:cBhvr>
                                        <p:cTn id="62" dur="500"/>
                                        <p:tgtEl>
                                          <p:spTgt spid="48"/>
                                        </p:tgtEl>
                                      </p:cBhvr>
                                    </p:animEffect>
                                  </p:childTnLst>
                                </p:cTn>
                              </p:par>
                            </p:childTnLst>
                          </p:cTn>
                        </p:par>
                        <p:par>
                          <p:cTn id="63" fill="hold" nodeType="afterGroup">
                            <p:stCondLst>
                              <p:cond delay="55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nodeType="afterGroup">
                            <p:stCondLst>
                              <p:cond delay="6000"/>
                            </p:stCondLst>
                            <p:childTnLst>
                              <p:par>
                                <p:cTn id="70" presetID="12" presetClass="entr" presetSubtype="8"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p:tgtEl>
                                          <p:spTgt spid="51"/>
                                        </p:tgtEl>
                                        <p:attrNameLst>
                                          <p:attrName>ppt_x</p:attrName>
                                        </p:attrNameLst>
                                      </p:cBhvr>
                                      <p:tavLst>
                                        <p:tav tm="0">
                                          <p:val>
                                            <p:strVal val="#ppt_x-#ppt_w*1.125000"/>
                                          </p:val>
                                        </p:tav>
                                        <p:tav tm="100000">
                                          <p:val>
                                            <p:strVal val="#ppt_x"/>
                                          </p:val>
                                        </p:tav>
                                      </p:tavLst>
                                    </p:anim>
                                    <p:animEffect transition="in" filter="wipe(right)">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down)">
                                      <p:cBhvr>
                                        <p:cTn id="76" dur="500"/>
                                        <p:tgtEl>
                                          <p:spTgt spid="56"/>
                                        </p:tgtEl>
                                      </p:cBhvr>
                                    </p:animEffect>
                                  </p:childTnLst>
                                </p:cTn>
                              </p:par>
                              <p:par>
                                <p:cTn id="77" presetID="22" presetClass="entr" presetSubtype="4" fill="hold" grpId="0" nodeType="withEffect">
                                  <p:stCondLst>
                                    <p:cond delay="10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6600"/>
                            </p:stCondLst>
                            <p:childTnLst>
                              <p:par>
                                <p:cTn id="81" presetID="10" presetClass="entr" presetSubtype="0"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6" grpId="0" animBg="1"/>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7393</TotalTime>
  <Words>1381</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Bebas Neue</vt:lpstr>
      <vt:lpstr>Calibri</vt:lpstr>
      <vt:lpstr>Calibri Light</vt:lpstr>
      <vt:lpstr>Gill Sans</vt:lpstr>
      <vt:lpstr>Lato Light</vt:lpstr>
      <vt:lpstr>Open Sans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Campaign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of Our Clients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Dedi Juniadi</dc:creator>
  <cp:lastModifiedBy>anuj</cp:lastModifiedBy>
  <cp:revision>657</cp:revision>
  <dcterms:created xsi:type="dcterms:W3CDTF">2014-11-14T15:21:24Z</dcterms:created>
  <dcterms:modified xsi:type="dcterms:W3CDTF">2016-03-08T11:31:52Z</dcterms:modified>
</cp:coreProperties>
</file>